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Economica"/>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36">
          <p15:clr>
            <a:srgbClr val="A4A3A4"/>
          </p15:clr>
        </p15:guide>
        <p15:guide id="2" pos="2880">
          <p15:clr>
            <a:srgbClr val="A4A3A4"/>
          </p15:clr>
        </p15:guide>
        <p15:guide id="3" orient="horz" pos="20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7DD7AF8-8847-4624-B540-B2C3BC079441}">
  <a:tblStyle styleId="{87DD7AF8-8847-4624-B540-B2C3BC0794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736" orient="horz"/>
        <p:guide pos="2880"/>
        <p:guide pos="20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Economica-boldItalic.fntdata"/><Relationship Id="rId61" Type="http://schemas.openxmlformats.org/officeDocument/2006/relationships/font" Target="fonts/Economica-italic.fntdata"/><Relationship Id="rId20" Type="http://schemas.openxmlformats.org/officeDocument/2006/relationships/slide" Target="slides/slide13.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5.xml"/><Relationship Id="rId66" Type="http://schemas.openxmlformats.org/officeDocument/2006/relationships/font" Target="fonts/OpenSans-boldItalic.fntdata"/><Relationship Id="rId21" Type="http://schemas.openxmlformats.org/officeDocument/2006/relationships/slide" Target="slides/slide14.xml"/><Relationship Id="rId65" Type="http://schemas.openxmlformats.org/officeDocument/2006/relationships/font" Target="fonts/OpenSans-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Economica-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Economica-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9b7dfddc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9b7dfddc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9b7dfddc2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9b7dfddc2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9b7dfddc2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9b7dfddc2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9b7dfddc2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9b7dfddc2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9b7dfddc2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9b7dfddc2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9b7dfddc2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9b7dfddc2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9b7dfddc2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9b7dfddc2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9b7dfddc2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9b7dfddc2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9b7dfddc2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9b7dfddc2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9b7dfddc2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9b7dfddc2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9b7dfdd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9b7dfdd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9b7dfddc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9b7dfddc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9b7dfddc2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9b7dfddc2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9b7dfddc2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9b7dfddc2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9b7dfddc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9b7dfddc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9b7dfddc2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9b7dfddc2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9b7dfddc2_5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9b7dfddc2_5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9b7dfddc2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9b7dfddc2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9b7dfddc2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9b7dfddc2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9b7dfddc2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9b7dfddc2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9b7dfddc2_5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9b7dfddc2_5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9b7dfddc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9b7dfddc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9b7dfddc2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9b7dfddc2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9b7dfddc2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9b7dfddc2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9b7dfddc2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9b7dfddc2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9b7dfddc2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9b7dfddc2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9b7dfddc2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9b7dfddc2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9b7dfddc2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9b7dfddc2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9b7dfddc2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9b7dfddc2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9b7dfddc2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9b7dfddc2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9b7dfddc2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9b7dfddc2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9b7dfddc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9b7dfddc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9bd0a944b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9bd0a944b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9b7dfddc2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9b7dfddc2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9bd0a94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9bd0a94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9bd0a94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9bd0a94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9bd0a94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9bd0a94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9bd0a94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9bd0a94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9bd0a94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9bd0a944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9b7dfddc2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9b7dfddc2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59b7dfddc2_5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9b7dfddc2_5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9b7dfddc2_5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9b7dfddc2_5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9b7dfddc2_5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9b7dfddc2_5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9b7dfdd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9b7dfdd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9b7dfddc2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9b7dfddc2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9b7dfddc2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9b7dfddc2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9b7dfddc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9b7dfddc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9b7dfddc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9b7dfddc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9b7dfddc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9b7dfddc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9b7dfddc2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9b7dfddc2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1"/>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2" name="Shape 62"/>
        <p:cNvGrpSpPr/>
        <p:nvPr/>
      </p:nvGrpSpPr>
      <p:grpSpPr>
        <a:xfrm>
          <a:off x="0" y="0"/>
          <a:ext cx="0" cy="0"/>
          <a:chOff x="0" y="0"/>
          <a:chExt cx="0" cy="0"/>
        </a:xfrm>
      </p:grpSpPr>
      <p:sp>
        <p:nvSpPr>
          <p:cNvPr id="63" name="Google Shape;63;p14"/>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64" name="Google Shape;64;p14"/>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65" name="Google Shape;65;p14"/>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66" name="Google Shape;66;p14"/>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5"/>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70" name="Google Shape;70;p15"/>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71" name="Google Shape;71;p1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 name="Shape 73"/>
        <p:cNvGrpSpPr/>
        <p:nvPr/>
      </p:nvGrpSpPr>
      <p:grpSpPr>
        <a:xfrm>
          <a:off x="0" y="0"/>
          <a:ext cx="0" cy="0"/>
          <a:chOff x="0" y="0"/>
          <a:chExt cx="0" cy="0"/>
        </a:xfrm>
      </p:grpSpPr>
      <p:sp>
        <p:nvSpPr>
          <p:cNvPr id="74" name="Google Shape;7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76" name="Google Shape;76;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8" name="Shape 78"/>
        <p:cNvGrpSpPr/>
        <p:nvPr/>
      </p:nvGrpSpPr>
      <p:grpSpPr>
        <a:xfrm>
          <a:off x="0" y="0"/>
          <a:ext cx="0" cy="0"/>
          <a:chOff x="0" y="0"/>
          <a:chExt cx="0" cy="0"/>
        </a:xfrm>
      </p:grpSpPr>
      <p:sp>
        <p:nvSpPr>
          <p:cNvPr id="79" name="Google Shape;79;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80" name="Google Shape;80;p17"/>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1" name="Google Shape;81;p17"/>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3" name="Shape 83"/>
        <p:cNvGrpSpPr/>
        <p:nvPr/>
      </p:nvGrpSpPr>
      <p:grpSpPr>
        <a:xfrm>
          <a:off x="0" y="0"/>
          <a:ext cx="0" cy="0"/>
          <a:chOff x="0" y="0"/>
          <a:chExt cx="0" cy="0"/>
        </a:xfrm>
      </p:grpSpPr>
      <p:sp>
        <p:nvSpPr>
          <p:cNvPr id="84" name="Google Shape;84;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85" name="Google Shape;8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6" name="Shape 86"/>
        <p:cNvGrpSpPr/>
        <p:nvPr/>
      </p:nvGrpSpPr>
      <p:grpSpPr>
        <a:xfrm>
          <a:off x="0" y="0"/>
          <a:ext cx="0" cy="0"/>
          <a:chOff x="0" y="0"/>
          <a:chExt cx="0" cy="0"/>
        </a:xfrm>
      </p:grpSpPr>
      <p:sp>
        <p:nvSpPr>
          <p:cNvPr id="87" name="Google Shape;8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8" name="Google Shape;88;p19"/>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9" name="Google Shape;8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0" name="Shape 90"/>
        <p:cNvGrpSpPr/>
        <p:nvPr/>
      </p:nvGrpSpPr>
      <p:grpSpPr>
        <a:xfrm>
          <a:off x="0" y="0"/>
          <a:ext cx="0" cy="0"/>
          <a:chOff x="0" y="0"/>
          <a:chExt cx="0" cy="0"/>
        </a:xfrm>
      </p:grpSpPr>
      <p:sp>
        <p:nvSpPr>
          <p:cNvPr id="91" name="Google Shape;91;p2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0"/>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3" name="Google Shape;9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21"/>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7" name="Google Shape;97;p21"/>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98" name="Google Shape;98;p21"/>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99" name="Google Shape;9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0" name="Google Shape;10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1" name="Shape 101"/>
        <p:cNvGrpSpPr/>
        <p:nvPr/>
      </p:nvGrpSpPr>
      <p:grpSpPr>
        <a:xfrm>
          <a:off x="0" y="0"/>
          <a:ext cx="0" cy="0"/>
          <a:chOff x="0" y="0"/>
          <a:chExt cx="0" cy="0"/>
        </a:xfrm>
      </p:grpSpPr>
      <p:sp>
        <p:nvSpPr>
          <p:cNvPr id="102" name="Google Shape;102;p22"/>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103" name="Google Shape;10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4" name="Shape 104"/>
        <p:cNvGrpSpPr/>
        <p:nvPr/>
      </p:nvGrpSpPr>
      <p:grpSpPr>
        <a:xfrm>
          <a:off x="0" y="0"/>
          <a:ext cx="0" cy="0"/>
          <a:chOff x="0" y="0"/>
          <a:chExt cx="0" cy="0"/>
        </a:xfrm>
      </p:grpSpPr>
      <p:sp>
        <p:nvSpPr>
          <p:cNvPr id="105" name="Google Shape;105;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107" name="Google Shape;107;p23"/>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8" name="Google Shape;10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9" name="Shape 109"/>
        <p:cNvGrpSpPr/>
        <p:nvPr/>
      </p:nvGrpSpPr>
      <p:grpSpPr>
        <a:xfrm>
          <a:off x="0" y="0"/>
          <a:ext cx="0" cy="0"/>
          <a:chOff x="0" y="0"/>
          <a:chExt cx="0" cy="0"/>
        </a:xfrm>
      </p:grpSpPr>
      <p:sp>
        <p:nvSpPr>
          <p:cNvPr id="110" name="Google Shape;11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8"/>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60" name="Google Shape;60;p1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61" name="Google Shape;6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5"/>
          <p:cNvSpPr txBox="1"/>
          <p:nvPr>
            <p:ph type="ctrTitle"/>
          </p:nvPr>
        </p:nvSpPr>
        <p:spPr>
          <a:xfrm>
            <a:off x="2769900" y="1608475"/>
            <a:ext cx="3604200" cy="153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4000"/>
              <a:t>On the Spot</a:t>
            </a:r>
            <a:endParaRPr sz="4000"/>
          </a:p>
          <a:p>
            <a:pPr indent="0" lvl="0" marL="0" rtl="0" algn="ctr">
              <a:lnSpc>
                <a:spcPct val="100000"/>
              </a:lnSpc>
              <a:spcBef>
                <a:spcPts val="0"/>
              </a:spcBef>
              <a:spcAft>
                <a:spcPts val="0"/>
              </a:spcAft>
              <a:buSzPts val="4200"/>
              <a:buNone/>
            </a:pPr>
            <a:r>
              <a:rPr lang="en" sz="4000"/>
              <a:t>Software Proposal</a:t>
            </a:r>
            <a:endParaRPr sz="4000"/>
          </a:p>
          <a:p>
            <a:pPr indent="0" lvl="0" marL="0" rtl="0" algn="ctr">
              <a:lnSpc>
                <a:spcPct val="100000"/>
              </a:lnSpc>
              <a:spcBef>
                <a:spcPts val="0"/>
              </a:spcBef>
              <a:spcAft>
                <a:spcPts val="0"/>
              </a:spcAft>
              <a:buSzPts val="4200"/>
              <a:buNone/>
            </a:pPr>
            <a:r>
              <a:rPr lang="en" sz="3500"/>
              <a:t>Presented </a:t>
            </a:r>
            <a:r>
              <a:rPr lang="en" sz="3500"/>
              <a:t>b</a:t>
            </a:r>
            <a:r>
              <a:rPr lang="en" sz="3500"/>
              <a:t>y:</a:t>
            </a:r>
            <a:endParaRPr sz="3500"/>
          </a:p>
          <a:p>
            <a:pPr indent="0" lvl="0" marL="0" rtl="0" algn="ctr">
              <a:lnSpc>
                <a:spcPct val="100000"/>
              </a:lnSpc>
              <a:spcBef>
                <a:spcPts val="0"/>
              </a:spcBef>
              <a:spcAft>
                <a:spcPts val="0"/>
              </a:spcAft>
              <a:buSzPts val="4200"/>
              <a:buNone/>
            </a:pPr>
            <a:r>
              <a:rPr lang="en" sz="3500"/>
              <a:t>That’s No Moon</a:t>
            </a:r>
            <a:endParaRPr sz="3500"/>
          </a:p>
        </p:txBody>
      </p:sp>
      <p:sp>
        <p:nvSpPr>
          <p:cNvPr id="116" name="Google Shape;116;p25"/>
          <p:cNvSpPr txBox="1"/>
          <p:nvPr>
            <p:ph idx="1" type="subTitle"/>
          </p:nvPr>
        </p:nvSpPr>
        <p:spPr>
          <a:xfrm>
            <a:off x="3044700" y="2993130"/>
            <a:ext cx="3054600" cy="70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sz="2000"/>
              <a:t>Elise O’Banion</a:t>
            </a:r>
            <a:endParaRPr sz="2000"/>
          </a:p>
          <a:p>
            <a:pPr indent="0" lvl="0" marL="0" rtl="0" algn="ctr">
              <a:lnSpc>
                <a:spcPct val="100000"/>
              </a:lnSpc>
              <a:spcBef>
                <a:spcPts val="0"/>
              </a:spcBef>
              <a:spcAft>
                <a:spcPts val="0"/>
              </a:spcAft>
              <a:buSzPts val="2100"/>
              <a:buNone/>
            </a:pPr>
            <a:r>
              <a:rPr lang="en" sz="2000"/>
              <a:t>Chase Lawrence</a:t>
            </a:r>
            <a:endParaRPr sz="2000"/>
          </a:p>
          <a:p>
            <a:pPr indent="0" lvl="0" marL="0" rtl="0" algn="ctr">
              <a:lnSpc>
                <a:spcPct val="100000"/>
              </a:lnSpc>
              <a:spcBef>
                <a:spcPts val="0"/>
              </a:spcBef>
              <a:spcAft>
                <a:spcPts val="0"/>
              </a:spcAft>
              <a:buSzPts val="2100"/>
              <a:buNone/>
            </a:pPr>
            <a:r>
              <a:rPr lang="en" sz="2000"/>
              <a:t>Samuel Lewright</a:t>
            </a:r>
            <a:endParaRPr sz="2000"/>
          </a:p>
          <a:p>
            <a:pPr indent="0" lvl="0" marL="0" rtl="0" algn="ctr">
              <a:lnSpc>
                <a:spcPct val="100000"/>
              </a:lnSpc>
              <a:spcBef>
                <a:spcPts val="0"/>
              </a:spcBef>
              <a:spcAft>
                <a:spcPts val="0"/>
              </a:spcAft>
              <a:buSzPts val="2100"/>
              <a:buNone/>
            </a:pPr>
            <a:r>
              <a:rPr lang="en" sz="2000"/>
              <a:t>Blake Robinett</a:t>
            </a:r>
            <a:endParaRPr sz="2000"/>
          </a:p>
        </p:txBody>
      </p:sp>
      <p:pic>
        <p:nvPicPr>
          <p:cNvPr id="117" name="Google Shape;117;p25"/>
          <p:cNvPicPr preferRelativeResize="0"/>
          <p:nvPr/>
        </p:nvPicPr>
        <p:blipFill rotWithShape="1">
          <a:blip r:embed="rId3">
            <a:alphaModFix/>
          </a:blip>
          <a:srcRect b="0" l="0" r="0" t="0"/>
          <a:stretch/>
        </p:blipFill>
        <p:spPr>
          <a:xfrm>
            <a:off x="7865400" y="0"/>
            <a:ext cx="1278600" cy="1264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 Research Questions</a:t>
            </a:r>
            <a:endParaRPr/>
          </a:p>
        </p:txBody>
      </p:sp>
      <p:sp>
        <p:nvSpPr>
          <p:cNvPr id="186" name="Google Shape;186;p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What should the system do and not do?</a:t>
            </a:r>
            <a:endParaRPr sz="2200"/>
          </a:p>
          <a:p>
            <a:pPr indent="-368300" lvl="0" marL="457200" rtl="0" algn="l">
              <a:spcBef>
                <a:spcPts val="0"/>
              </a:spcBef>
              <a:spcAft>
                <a:spcPts val="0"/>
              </a:spcAft>
              <a:buSzPts val="2200"/>
              <a:buChar char="●"/>
            </a:pPr>
            <a:r>
              <a:rPr lang="en" sz="2200"/>
              <a:t>How should the system look?</a:t>
            </a:r>
            <a:endParaRPr sz="2200"/>
          </a:p>
          <a:p>
            <a:pPr indent="-368300" lvl="0" marL="457200" rtl="0" algn="l">
              <a:spcBef>
                <a:spcPts val="0"/>
              </a:spcBef>
              <a:spcAft>
                <a:spcPts val="0"/>
              </a:spcAft>
              <a:buSzPts val="2200"/>
              <a:buChar char="●"/>
            </a:pPr>
            <a:r>
              <a:rPr lang="en" sz="2200"/>
              <a:t>What platforms should the system be compatible with?</a:t>
            </a:r>
            <a:endParaRPr sz="2200"/>
          </a:p>
          <a:p>
            <a:pPr indent="-368300" lvl="0" marL="457200" rtl="0" algn="l">
              <a:spcBef>
                <a:spcPts val="0"/>
              </a:spcBef>
              <a:spcAft>
                <a:spcPts val="0"/>
              </a:spcAft>
              <a:buSzPts val="2200"/>
              <a:buChar char="●"/>
            </a:pPr>
            <a:r>
              <a:rPr lang="en" sz="2200"/>
              <a:t>What in the system would and would not benefit the business?</a:t>
            </a:r>
            <a:endParaRPr sz="2200"/>
          </a:p>
        </p:txBody>
      </p:sp>
      <p:pic>
        <p:nvPicPr>
          <p:cNvPr id="187" name="Google Shape;187;p34"/>
          <p:cNvPicPr preferRelativeResize="0"/>
          <p:nvPr/>
        </p:nvPicPr>
        <p:blipFill>
          <a:blip r:embed="rId3">
            <a:alphaModFix/>
          </a:blip>
          <a:stretch>
            <a:fillRect/>
          </a:stretch>
        </p:blipFill>
        <p:spPr>
          <a:xfrm>
            <a:off x="6823822" y="2825200"/>
            <a:ext cx="2008474" cy="2136675"/>
          </a:xfrm>
          <a:prstGeom prst="rect">
            <a:avLst/>
          </a:prstGeom>
          <a:noFill/>
          <a:ln>
            <a:noFill/>
          </a:ln>
        </p:spPr>
      </p:pic>
      <p:sp>
        <p:nvSpPr>
          <p:cNvPr id="188" name="Google Shape;188;p34"/>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34"/>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Cases</a:t>
            </a:r>
            <a:endParaRPr/>
          </a:p>
        </p:txBody>
      </p:sp>
      <p:pic>
        <p:nvPicPr>
          <p:cNvPr id="195" name="Google Shape;195;p35"/>
          <p:cNvPicPr preferRelativeResize="0"/>
          <p:nvPr/>
        </p:nvPicPr>
        <p:blipFill rotWithShape="1">
          <a:blip r:embed="rId3">
            <a:alphaModFix/>
          </a:blip>
          <a:srcRect b="0" l="36696" r="0" t="0"/>
          <a:stretch/>
        </p:blipFill>
        <p:spPr>
          <a:xfrm>
            <a:off x="2265400" y="261438"/>
            <a:ext cx="4613200" cy="4620624"/>
          </a:xfrm>
          <a:prstGeom prst="rect">
            <a:avLst/>
          </a:prstGeom>
          <a:noFill/>
          <a:ln>
            <a:noFill/>
          </a:ln>
        </p:spPr>
      </p:pic>
      <p:pic>
        <p:nvPicPr>
          <p:cNvPr id="196" name="Google Shape;196;p35"/>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Cases (cont.)</a:t>
            </a:r>
            <a:endParaRPr/>
          </a:p>
        </p:txBody>
      </p:sp>
      <p:pic>
        <p:nvPicPr>
          <p:cNvPr id="202" name="Google Shape;202;p36"/>
          <p:cNvPicPr preferRelativeResize="0"/>
          <p:nvPr/>
        </p:nvPicPr>
        <p:blipFill>
          <a:blip r:embed="rId3">
            <a:alphaModFix/>
          </a:blip>
          <a:stretch>
            <a:fillRect/>
          </a:stretch>
        </p:blipFill>
        <p:spPr>
          <a:xfrm>
            <a:off x="1384575" y="1080292"/>
            <a:ext cx="6374843" cy="3773475"/>
          </a:xfrm>
          <a:prstGeom prst="rect">
            <a:avLst/>
          </a:prstGeom>
          <a:noFill/>
          <a:ln>
            <a:noFill/>
          </a:ln>
        </p:spPr>
      </p:pic>
      <p:pic>
        <p:nvPicPr>
          <p:cNvPr id="203" name="Google Shape;203;p36"/>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7"/>
          <p:cNvSpPr txBox="1"/>
          <p:nvPr>
            <p:ph idx="1" type="body"/>
          </p:nvPr>
        </p:nvSpPr>
        <p:spPr>
          <a:xfrm>
            <a:off x="311713" y="1147225"/>
            <a:ext cx="8520600" cy="19695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AutoNum type="arabicPeriod"/>
            </a:pPr>
            <a:r>
              <a:rPr lang="en" sz="2300"/>
              <a:t>Customers can place delivery requests</a:t>
            </a:r>
            <a:endParaRPr sz="2300"/>
          </a:p>
          <a:p>
            <a:pPr indent="-374650" lvl="0" marL="457200" rtl="0" algn="l">
              <a:spcBef>
                <a:spcPts val="0"/>
              </a:spcBef>
              <a:spcAft>
                <a:spcPts val="0"/>
              </a:spcAft>
              <a:buSzPts val="2300"/>
              <a:buAutoNum type="arabicPeriod"/>
            </a:pPr>
            <a:r>
              <a:rPr lang="en" sz="2300"/>
              <a:t>Customers can contact different areas of the company</a:t>
            </a:r>
            <a:endParaRPr sz="2300"/>
          </a:p>
          <a:p>
            <a:pPr indent="-374650" lvl="0" marL="457200" rtl="0" algn="l">
              <a:spcBef>
                <a:spcPts val="0"/>
              </a:spcBef>
              <a:spcAft>
                <a:spcPts val="0"/>
              </a:spcAft>
              <a:buSzPts val="2300"/>
              <a:buAutoNum type="arabicPeriod"/>
            </a:pPr>
            <a:r>
              <a:rPr lang="en" sz="2300"/>
              <a:t>Any browser would be able to access and use the website</a:t>
            </a:r>
            <a:endParaRPr sz="2300"/>
          </a:p>
          <a:p>
            <a:pPr indent="-374650" lvl="0" marL="457200" rtl="0" algn="l">
              <a:spcBef>
                <a:spcPts val="0"/>
              </a:spcBef>
              <a:spcAft>
                <a:spcPts val="0"/>
              </a:spcAft>
              <a:buSzPts val="2300"/>
              <a:buAutoNum type="arabicPeriod"/>
            </a:pPr>
            <a:r>
              <a:rPr lang="en" sz="2300"/>
              <a:t>System would use cloud computing to host the system</a:t>
            </a:r>
            <a:endParaRPr sz="2300"/>
          </a:p>
        </p:txBody>
      </p:sp>
      <p:sp>
        <p:nvSpPr>
          <p:cNvPr id="209" name="Google Shape;209;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800"/>
              <a:t>Technology, Communication, &amp; Hardware Requirements </a:t>
            </a:r>
            <a:endParaRPr sz="3800"/>
          </a:p>
        </p:txBody>
      </p:sp>
      <p:pic>
        <p:nvPicPr>
          <p:cNvPr id="210" name="Google Shape;210;p37"/>
          <p:cNvPicPr preferRelativeResize="0"/>
          <p:nvPr/>
        </p:nvPicPr>
        <p:blipFill>
          <a:blip r:embed="rId3">
            <a:alphaModFix/>
          </a:blip>
          <a:stretch>
            <a:fillRect/>
          </a:stretch>
        </p:blipFill>
        <p:spPr>
          <a:xfrm>
            <a:off x="267088" y="3259575"/>
            <a:ext cx="8609875" cy="1721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Requirements</a:t>
            </a:r>
            <a:endParaRPr/>
          </a:p>
        </p:txBody>
      </p:sp>
      <p:sp>
        <p:nvSpPr>
          <p:cNvPr id="216" name="Google Shape;216;p3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system will have the ability place orders through an online website.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The system will have the ability to store the information collected.</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The system will allow the user to track their package and see an estimated time of arrival.</a:t>
            </a:r>
            <a:endParaRPr sz="2400"/>
          </a:p>
        </p:txBody>
      </p:sp>
      <p:pic>
        <p:nvPicPr>
          <p:cNvPr id="217" name="Google Shape;217;p38"/>
          <p:cNvPicPr preferRelativeResize="0"/>
          <p:nvPr/>
        </p:nvPicPr>
        <p:blipFill rotWithShape="1">
          <a:blip r:embed="rId3">
            <a:alphaModFix/>
          </a:blip>
          <a:srcRect b="0" l="0" r="0" t="0"/>
          <a:stretch/>
        </p:blipFill>
        <p:spPr>
          <a:xfrm>
            <a:off x="7865400" y="0"/>
            <a:ext cx="1278600" cy="1264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Functional Requirements (cont.)</a:t>
            </a:r>
            <a:endParaRPr/>
          </a:p>
        </p:txBody>
      </p:sp>
      <p:sp>
        <p:nvSpPr>
          <p:cNvPr id="223" name="Google Shape;223;p39"/>
          <p:cNvSpPr txBox="1"/>
          <p:nvPr>
            <p:ph idx="1" type="body"/>
          </p:nvPr>
        </p:nvSpPr>
        <p:spPr>
          <a:xfrm>
            <a:off x="311700" y="989400"/>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system will allow the user to get an estimate on how much it will cost to ship their package without having to place an order.</a:t>
            </a:r>
            <a:endParaRPr sz="2200"/>
          </a:p>
          <a:p>
            <a:pPr indent="0" lvl="0" marL="457200" rtl="0" algn="l">
              <a:spcBef>
                <a:spcPts val="0"/>
              </a:spcBef>
              <a:spcAft>
                <a:spcPts val="0"/>
              </a:spcAft>
              <a:buNone/>
            </a:pPr>
            <a:r>
              <a:t/>
            </a:r>
            <a:endParaRPr sz="1500"/>
          </a:p>
          <a:p>
            <a:pPr indent="-368300" lvl="0" marL="457200" rtl="0" algn="l">
              <a:spcBef>
                <a:spcPts val="0"/>
              </a:spcBef>
              <a:spcAft>
                <a:spcPts val="0"/>
              </a:spcAft>
              <a:buSzPts val="2200"/>
              <a:buChar char="●"/>
            </a:pPr>
            <a:r>
              <a:rPr lang="en" sz="2200"/>
              <a:t>The system will allow the drivers to access relevant information.</a:t>
            </a:r>
            <a:endParaRPr sz="2200"/>
          </a:p>
          <a:p>
            <a:pPr indent="0" lvl="0" marL="457200" rtl="0" algn="l">
              <a:spcBef>
                <a:spcPts val="0"/>
              </a:spcBef>
              <a:spcAft>
                <a:spcPts val="0"/>
              </a:spcAft>
              <a:buNone/>
            </a:pPr>
            <a:r>
              <a:t/>
            </a:r>
            <a:endParaRPr sz="1500"/>
          </a:p>
          <a:p>
            <a:pPr indent="-368300" lvl="0" marL="457200" rtl="0" algn="l">
              <a:spcBef>
                <a:spcPts val="0"/>
              </a:spcBef>
              <a:spcAft>
                <a:spcPts val="0"/>
              </a:spcAft>
              <a:buSzPts val="2200"/>
              <a:buChar char="●"/>
            </a:pPr>
            <a:r>
              <a:rPr lang="en" sz="2200"/>
              <a:t>The system will allow the user to pay online.</a:t>
            </a:r>
            <a:endParaRPr sz="2200"/>
          </a:p>
          <a:p>
            <a:pPr indent="0" lvl="0" marL="457200" rtl="0" algn="l">
              <a:spcBef>
                <a:spcPts val="0"/>
              </a:spcBef>
              <a:spcAft>
                <a:spcPts val="0"/>
              </a:spcAft>
              <a:buNone/>
            </a:pPr>
            <a:r>
              <a:t/>
            </a:r>
            <a:endParaRPr sz="1500"/>
          </a:p>
          <a:p>
            <a:pPr indent="-368300" lvl="0" marL="457200" rtl="0" algn="l">
              <a:spcBef>
                <a:spcPts val="0"/>
              </a:spcBef>
              <a:spcAft>
                <a:spcPts val="0"/>
              </a:spcAft>
              <a:buSzPts val="2200"/>
              <a:buChar char="●"/>
            </a:pPr>
            <a:r>
              <a:rPr lang="en" sz="2200"/>
              <a:t>The system will notify the user when their parcel has been delivered. </a:t>
            </a:r>
            <a:endParaRPr sz="2200"/>
          </a:p>
        </p:txBody>
      </p:sp>
      <p:pic>
        <p:nvPicPr>
          <p:cNvPr id="224" name="Google Shape;224;p39"/>
          <p:cNvPicPr preferRelativeResize="0"/>
          <p:nvPr/>
        </p:nvPicPr>
        <p:blipFill rotWithShape="1">
          <a:blip r:embed="rId3">
            <a:alphaModFix/>
          </a:blip>
          <a:srcRect b="0" l="0" r="0" t="0"/>
          <a:stretch/>
        </p:blipFill>
        <p:spPr>
          <a:xfrm>
            <a:off x="7983776" y="0"/>
            <a:ext cx="1160224" cy="114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Non-Functional Requirements</a:t>
            </a:r>
            <a:endParaRPr/>
          </a:p>
        </p:txBody>
      </p:sp>
      <p:sp>
        <p:nvSpPr>
          <p:cNvPr id="230" name="Google Shape;230;p40"/>
          <p:cNvSpPr txBox="1"/>
          <p:nvPr>
            <p:ph idx="1" type="body"/>
          </p:nvPr>
        </p:nvSpPr>
        <p:spPr>
          <a:xfrm>
            <a:off x="311700" y="1043575"/>
            <a:ext cx="4260300" cy="335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Usability	</a:t>
            </a:r>
            <a:endParaRPr sz="2400"/>
          </a:p>
          <a:p>
            <a:pPr indent="-355600" lvl="1" marL="914400" rtl="0" algn="l">
              <a:spcBef>
                <a:spcPts val="0"/>
              </a:spcBef>
              <a:spcAft>
                <a:spcPts val="0"/>
              </a:spcAft>
              <a:buSzPts val="2000"/>
              <a:buChar char="○"/>
            </a:pPr>
            <a:r>
              <a:rPr lang="en" sz="2000"/>
              <a:t>The system will allow users to find what they want within three clicks.</a:t>
            </a:r>
            <a:endParaRPr sz="2000"/>
          </a:p>
          <a:p>
            <a:pPr indent="-381000" lvl="0" marL="457200" rtl="0" algn="l">
              <a:spcBef>
                <a:spcPts val="0"/>
              </a:spcBef>
              <a:spcAft>
                <a:spcPts val="0"/>
              </a:spcAft>
              <a:buSzPts val="2400"/>
              <a:buChar char="●"/>
            </a:pPr>
            <a:r>
              <a:rPr lang="en" sz="2400"/>
              <a:t>Reliability</a:t>
            </a:r>
            <a:endParaRPr sz="2400"/>
          </a:p>
          <a:p>
            <a:pPr indent="-355600" lvl="1" marL="914400" rtl="0" algn="l">
              <a:spcBef>
                <a:spcPts val="0"/>
              </a:spcBef>
              <a:spcAft>
                <a:spcPts val="0"/>
              </a:spcAft>
              <a:buSzPts val="2000"/>
              <a:buChar char="○"/>
            </a:pPr>
            <a:r>
              <a:rPr lang="en" sz="2000"/>
              <a:t>The system will be available for delivery requests all hours of the day.</a:t>
            </a:r>
            <a:endParaRPr sz="2000"/>
          </a:p>
        </p:txBody>
      </p:sp>
      <p:sp>
        <p:nvSpPr>
          <p:cNvPr id="231" name="Google Shape;231;p40"/>
          <p:cNvSpPr txBox="1"/>
          <p:nvPr/>
        </p:nvSpPr>
        <p:spPr>
          <a:xfrm>
            <a:off x="4646375" y="1043575"/>
            <a:ext cx="40902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Performance</a:t>
            </a:r>
            <a:endParaRPr sz="2400">
              <a:solidFill>
                <a:schemeClr val="dk1"/>
              </a:solidFill>
              <a:latin typeface="Open Sans"/>
              <a:ea typeface="Open Sans"/>
              <a:cs typeface="Open Sans"/>
              <a:sym typeface="Open Sans"/>
            </a:endParaRPr>
          </a:p>
          <a:p>
            <a:pPr indent="-355600" lvl="1" marL="9144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The system will send data within a reasonable time span.</a:t>
            </a:r>
            <a:endParaRPr sz="20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2200">
              <a:solidFill>
                <a:schemeClr val="dk1"/>
              </a:solidFill>
              <a:latin typeface="Open Sans"/>
              <a:ea typeface="Open Sans"/>
              <a:cs typeface="Open Sans"/>
              <a:sym typeface="Open Sans"/>
            </a:endParaRPr>
          </a:p>
        </p:txBody>
      </p:sp>
      <p:pic>
        <p:nvPicPr>
          <p:cNvPr id="232" name="Google Shape;232;p40"/>
          <p:cNvPicPr preferRelativeResize="0"/>
          <p:nvPr/>
        </p:nvPicPr>
        <p:blipFill>
          <a:blip r:embed="rId3">
            <a:alphaModFix/>
          </a:blip>
          <a:stretch>
            <a:fillRect/>
          </a:stretch>
        </p:blipFill>
        <p:spPr>
          <a:xfrm rot="2952879">
            <a:off x="6220388" y="1824578"/>
            <a:ext cx="771973" cy="3611948"/>
          </a:xfrm>
          <a:prstGeom prst="rect">
            <a:avLst/>
          </a:prstGeom>
          <a:noFill/>
          <a:ln>
            <a:noFill/>
          </a:ln>
        </p:spPr>
      </p:pic>
      <p:pic>
        <p:nvPicPr>
          <p:cNvPr id="233" name="Google Shape;233;p40"/>
          <p:cNvPicPr preferRelativeResize="0"/>
          <p:nvPr/>
        </p:nvPicPr>
        <p:blipFill>
          <a:blip r:embed="rId4">
            <a:alphaModFix/>
          </a:blip>
          <a:stretch>
            <a:fillRect/>
          </a:stretch>
        </p:blipFill>
        <p:spPr>
          <a:xfrm rot="-2381084">
            <a:off x="6774661" y="3469817"/>
            <a:ext cx="632531" cy="820315"/>
          </a:xfrm>
          <a:prstGeom prst="rect">
            <a:avLst/>
          </a:prstGeom>
          <a:noFill/>
          <a:ln>
            <a:noFill/>
          </a:ln>
        </p:spPr>
      </p:pic>
      <p:pic>
        <p:nvPicPr>
          <p:cNvPr id="234" name="Google Shape;234;p40"/>
          <p:cNvPicPr preferRelativeResize="0"/>
          <p:nvPr/>
        </p:nvPicPr>
        <p:blipFill rotWithShape="1">
          <a:blip r:embed="rId5">
            <a:alphaModFix/>
          </a:blip>
          <a:srcRect b="0" l="0" r="0" t="0"/>
          <a:stretch/>
        </p:blipFill>
        <p:spPr>
          <a:xfrm>
            <a:off x="7865400" y="0"/>
            <a:ext cx="1278600" cy="126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Non-Functional Requirements (Cont.)</a:t>
            </a:r>
            <a:endParaRPr/>
          </a:p>
        </p:txBody>
      </p:sp>
      <p:sp>
        <p:nvSpPr>
          <p:cNvPr id="240" name="Google Shape;240;p41"/>
          <p:cNvSpPr txBox="1"/>
          <p:nvPr/>
        </p:nvSpPr>
        <p:spPr>
          <a:xfrm>
            <a:off x="311700" y="909750"/>
            <a:ext cx="40902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Security</a:t>
            </a:r>
            <a:endParaRPr sz="2400">
              <a:solidFill>
                <a:schemeClr val="dk1"/>
              </a:solidFill>
              <a:latin typeface="Open Sans"/>
              <a:ea typeface="Open Sans"/>
              <a:cs typeface="Open Sans"/>
              <a:sym typeface="Open Sans"/>
            </a:endParaRPr>
          </a:p>
          <a:p>
            <a:pPr indent="-355600" lvl="1" marL="9144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The system will need to include hypertext transfer protocol secure.</a:t>
            </a:r>
            <a:endParaRPr sz="2000">
              <a:solidFill>
                <a:schemeClr val="dk1"/>
              </a:solidFill>
              <a:latin typeface="Open Sans"/>
              <a:ea typeface="Open Sans"/>
              <a:cs typeface="Open Sans"/>
              <a:sym typeface="Open Sans"/>
            </a:endParaRPr>
          </a:p>
          <a:p>
            <a:pPr indent="-355600" lvl="1" marL="9144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The system will need to include a username and password to ensure a secure transaction.</a:t>
            </a:r>
            <a:endParaRPr sz="2000">
              <a:solidFill>
                <a:schemeClr val="dk1"/>
              </a:solidFill>
              <a:latin typeface="Open Sans"/>
              <a:ea typeface="Open Sans"/>
              <a:cs typeface="Open Sans"/>
              <a:sym typeface="Open Sans"/>
            </a:endParaRPr>
          </a:p>
          <a:p>
            <a:pPr indent="-355600" lvl="1" marL="9144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The system will need to log any data for the case of information loss.</a:t>
            </a:r>
            <a:endParaRPr sz="2000">
              <a:solidFill>
                <a:schemeClr val="dk1"/>
              </a:solidFill>
              <a:latin typeface="Open Sans"/>
              <a:ea typeface="Open Sans"/>
              <a:cs typeface="Open Sans"/>
              <a:sym typeface="Open Sans"/>
            </a:endParaRPr>
          </a:p>
          <a:p>
            <a:pPr indent="0" lvl="0" marL="0" rtl="0" algn="l">
              <a:lnSpc>
                <a:spcPct val="115000"/>
              </a:lnSpc>
              <a:spcBef>
                <a:spcPts val="1600"/>
              </a:spcBef>
              <a:spcAft>
                <a:spcPts val="0"/>
              </a:spcAft>
              <a:buNone/>
            </a:pP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p:txBody>
      </p:sp>
      <p:sp>
        <p:nvSpPr>
          <p:cNvPr id="241" name="Google Shape;241;p41"/>
          <p:cNvSpPr txBox="1"/>
          <p:nvPr>
            <p:ph idx="1" type="body"/>
          </p:nvPr>
        </p:nvSpPr>
        <p:spPr>
          <a:xfrm>
            <a:off x="4728625" y="989400"/>
            <a:ext cx="4260300" cy="335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Interface (+)</a:t>
            </a:r>
            <a:endParaRPr sz="2400"/>
          </a:p>
          <a:p>
            <a:pPr indent="-355600" lvl="1" marL="914400" rtl="0" algn="l">
              <a:spcBef>
                <a:spcPts val="0"/>
              </a:spcBef>
              <a:spcAft>
                <a:spcPts val="0"/>
              </a:spcAft>
              <a:buSzPts val="2000"/>
              <a:buChar char="○"/>
            </a:pPr>
            <a:r>
              <a:rPr lang="en" sz="2000"/>
              <a:t>The system will need to fit on mobile browsers.</a:t>
            </a:r>
            <a:endParaRPr sz="2000"/>
          </a:p>
          <a:p>
            <a:pPr indent="-381000" lvl="0" marL="457200" rtl="0" algn="l">
              <a:spcBef>
                <a:spcPts val="0"/>
              </a:spcBef>
              <a:spcAft>
                <a:spcPts val="0"/>
              </a:spcAft>
              <a:buSzPts val="2400"/>
              <a:buChar char="●"/>
            </a:pPr>
            <a:r>
              <a:rPr lang="en" sz="2400"/>
              <a:t>Supportability (+)</a:t>
            </a:r>
            <a:endParaRPr sz="2400"/>
          </a:p>
          <a:p>
            <a:pPr indent="-355600" lvl="1" marL="914400" rtl="0" algn="l">
              <a:spcBef>
                <a:spcPts val="0"/>
              </a:spcBef>
              <a:spcAft>
                <a:spcPts val="0"/>
              </a:spcAft>
              <a:buSzPts val="2000"/>
              <a:buChar char="○"/>
            </a:pPr>
            <a:r>
              <a:rPr lang="en" sz="2000"/>
              <a:t>The system will need to connect to all web browsers.</a:t>
            </a:r>
            <a:endParaRPr sz="2000"/>
          </a:p>
          <a:p>
            <a:pPr indent="-381000" lvl="0" marL="457200" rtl="0" algn="l">
              <a:spcBef>
                <a:spcPts val="0"/>
              </a:spcBef>
              <a:spcAft>
                <a:spcPts val="0"/>
              </a:spcAft>
              <a:buSzPts val="2400"/>
              <a:buChar char="●"/>
            </a:pPr>
            <a:r>
              <a:rPr lang="en" sz="2400"/>
              <a:t>Physical (+)</a:t>
            </a:r>
            <a:endParaRPr sz="2400"/>
          </a:p>
          <a:p>
            <a:pPr indent="-355600" lvl="1" marL="914400" rtl="0" algn="l">
              <a:spcBef>
                <a:spcPts val="0"/>
              </a:spcBef>
              <a:spcAft>
                <a:spcPts val="0"/>
              </a:spcAft>
              <a:buSzPts val="2000"/>
              <a:buChar char="○"/>
            </a:pPr>
            <a:r>
              <a:rPr lang="en" sz="2000"/>
              <a:t>The system will need to be hosted on a computer.</a:t>
            </a:r>
            <a:endParaRPr sz="2000"/>
          </a:p>
          <a:p>
            <a:pPr indent="0" lvl="0" marL="0" rtl="0" algn="l">
              <a:spcBef>
                <a:spcPts val="0"/>
              </a:spcBef>
              <a:spcAft>
                <a:spcPts val="0"/>
              </a:spcAft>
              <a:buNone/>
            </a:pPr>
            <a:r>
              <a:t/>
            </a:r>
            <a:endParaRPr sz="1700"/>
          </a:p>
        </p:txBody>
      </p:sp>
      <p:pic>
        <p:nvPicPr>
          <p:cNvPr id="242" name="Google Shape;242;p41"/>
          <p:cNvPicPr preferRelativeResize="0"/>
          <p:nvPr/>
        </p:nvPicPr>
        <p:blipFill rotWithShape="1">
          <a:blip r:embed="rId3">
            <a:alphaModFix/>
          </a:blip>
          <a:srcRect b="0" l="0" r="0" t="0"/>
          <a:stretch/>
        </p:blipFill>
        <p:spPr>
          <a:xfrm>
            <a:off x="7865400" y="0"/>
            <a:ext cx="1278600" cy="1264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Security Measures</a:t>
            </a:r>
            <a:endParaRPr/>
          </a:p>
        </p:txBody>
      </p:sp>
      <p:sp>
        <p:nvSpPr>
          <p:cNvPr id="248" name="Google Shape;248;p42"/>
          <p:cNvSpPr txBox="1"/>
          <p:nvPr>
            <p:ph idx="1" type="body"/>
          </p:nvPr>
        </p:nvSpPr>
        <p:spPr>
          <a:xfrm>
            <a:off x="311700" y="1225225"/>
            <a:ext cx="4260300" cy="3354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Require</a:t>
            </a:r>
            <a:r>
              <a:rPr lang="en" sz="1900"/>
              <a:t> customers to create a user account &amp; password</a:t>
            </a:r>
            <a:endParaRPr sz="1900"/>
          </a:p>
          <a:p>
            <a:pPr indent="-330200" lvl="1" marL="914400" rtl="0" algn="l">
              <a:spcBef>
                <a:spcPts val="0"/>
              </a:spcBef>
              <a:spcAft>
                <a:spcPts val="0"/>
              </a:spcAft>
              <a:buSzPts val="1600"/>
              <a:buChar char="○"/>
            </a:pPr>
            <a:r>
              <a:rPr lang="en" sz="1600"/>
              <a:t>Restrict access</a:t>
            </a:r>
            <a:endParaRPr sz="1600"/>
          </a:p>
          <a:p>
            <a:pPr indent="-330200" lvl="1" marL="914400" rtl="0" algn="l">
              <a:spcBef>
                <a:spcPts val="0"/>
              </a:spcBef>
              <a:spcAft>
                <a:spcPts val="0"/>
              </a:spcAft>
              <a:buSzPts val="1600"/>
              <a:buChar char="○"/>
            </a:pPr>
            <a:r>
              <a:rPr lang="en" sz="1600"/>
              <a:t>Require strong passwords</a:t>
            </a:r>
            <a:endParaRPr sz="1600"/>
          </a:p>
          <a:p>
            <a:pPr indent="-349250" lvl="0" marL="457200" rtl="0" algn="l">
              <a:spcBef>
                <a:spcPts val="0"/>
              </a:spcBef>
              <a:spcAft>
                <a:spcPts val="0"/>
              </a:spcAft>
              <a:buSzPts val="1900"/>
              <a:buChar char="●"/>
            </a:pPr>
            <a:r>
              <a:rPr lang="en" sz="1900"/>
              <a:t>Encrypt</a:t>
            </a:r>
            <a:r>
              <a:rPr lang="en" sz="1900"/>
              <a:t> communication between system </a:t>
            </a:r>
            <a:r>
              <a:rPr lang="en" sz="1900"/>
              <a:t>components</a:t>
            </a:r>
            <a:r>
              <a:rPr lang="en" sz="1900"/>
              <a:t> and entities outside the system</a:t>
            </a:r>
            <a:endParaRPr sz="1900"/>
          </a:p>
          <a:p>
            <a:pPr indent="-349250" lvl="0" marL="457200" rtl="0" algn="l">
              <a:spcBef>
                <a:spcPts val="0"/>
              </a:spcBef>
              <a:spcAft>
                <a:spcPts val="0"/>
              </a:spcAft>
              <a:buSzPts val="1900"/>
              <a:buChar char="●"/>
            </a:pPr>
            <a:r>
              <a:rPr lang="en" sz="1900"/>
              <a:t>Printed labels must be unique per delivery</a:t>
            </a:r>
            <a:endParaRPr sz="1900"/>
          </a:p>
          <a:p>
            <a:pPr indent="-349250" lvl="0" marL="457200" rtl="0" algn="l">
              <a:spcBef>
                <a:spcPts val="0"/>
              </a:spcBef>
              <a:spcAft>
                <a:spcPts val="0"/>
              </a:spcAft>
              <a:buSzPts val="1900"/>
              <a:buChar char="●"/>
            </a:pPr>
            <a:r>
              <a:rPr lang="en" sz="1900"/>
              <a:t>Customers sign off on deliveries</a:t>
            </a:r>
            <a:endParaRPr sz="1900"/>
          </a:p>
        </p:txBody>
      </p:sp>
      <p:pic>
        <p:nvPicPr>
          <p:cNvPr id="249" name="Google Shape;249;p42"/>
          <p:cNvPicPr preferRelativeResize="0"/>
          <p:nvPr/>
        </p:nvPicPr>
        <p:blipFill>
          <a:blip r:embed="rId3">
            <a:alphaModFix/>
          </a:blip>
          <a:stretch>
            <a:fillRect/>
          </a:stretch>
        </p:blipFill>
        <p:spPr>
          <a:xfrm>
            <a:off x="5651750" y="1711600"/>
            <a:ext cx="2847975" cy="2381250"/>
          </a:xfrm>
          <a:prstGeom prst="rect">
            <a:avLst/>
          </a:prstGeom>
          <a:noFill/>
          <a:ln>
            <a:noFill/>
          </a:ln>
        </p:spPr>
      </p:pic>
      <p:pic>
        <p:nvPicPr>
          <p:cNvPr id="250" name="Google Shape;250;p42"/>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Security Measures (cont.)</a:t>
            </a:r>
            <a:endParaRPr/>
          </a:p>
        </p:txBody>
      </p:sp>
      <p:sp>
        <p:nvSpPr>
          <p:cNvPr id="256" name="Google Shape;256;p43"/>
          <p:cNvSpPr txBox="1"/>
          <p:nvPr/>
        </p:nvSpPr>
        <p:spPr>
          <a:xfrm>
            <a:off x="311700" y="1244350"/>
            <a:ext cx="4310100" cy="3426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System should be thoroughly tested and robust</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Extra security questions and more intensive password requirements for administrative accounts</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Security education for employees</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Hypertext Transfer Protocol Secure implementation</a:t>
            </a:r>
            <a:endParaRPr sz="1900">
              <a:solidFill>
                <a:schemeClr val="dk1"/>
              </a:solidFill>
              <a:latin typeface="Open Sans"/>
              <a:ea typeface="Open Sans"/>
              <a:cs typeface="Open Sans"/>
              <a:sym typeface="Open Sans"/>
            </a:endParaRPr>
          </a:p>
        </p:txBody>
      </p:sp>
      <p:pic>
        <p:nvPicPr>
          <p:cNvPr id="257" name="Google Shape;257;p43"/>
          <p:cNvPicPr preferRelativeResize="0"/>
          <p:nvPr/>
        </p:nvPicPr>
        <p:blipFill>
          <a:blip r:embed="rId3">
            <a:alphaModFix/>
          </a:blip>
          <a:stretch>
            <a:fillRect/>
          </a:stretch>
        </p:blipFill>
        <p:spPr>
          <a:xfrm>
            <a:off x="5651750" y="1711600"/>
            <a:ext cx="2847975" cy="2381250"/>
          </a:xfrm>
          <a:prstGeom prst="rect">
            <a:avLst/>
          </a:prstGeom>
          <a:noFill/>
          <a:ln>
            <a:noFill/>
          </a:ln>
        </p:spPr>
      </p:pic>
      <p:pic>
        <p:nvPicPr>
          <p:cNvPr id="258" name="Google Shape;258;p43"/>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6"/>
          <p:cNvSpPr txBox="1"/>
          <p:nvPr>
            <p:ph type="title"/>
          </p:nvPr>
        </p:nvSpPr>
        <p:spPr>
          <a:xfrm rot="-5400000">
            <a:off x="-1617625" y="1882350"/>
            <a:ext cx="5028900" cy="126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t>Overview</a:t>
            </a:r>
            <a:endParaRPr sz="9600"/>
          </a:p>
        </p:txBody>
      </p:sp>
      <p:sp>
        <p:nvSpPr>
          <p:cNvPr id="123" name="Google Shape;123;p26"/>
          <p:cNvSpPr txBox="1"/>
          <p:nvPr>
            <p:ph idx="1" type="body"/>
          </p:nvPr>
        </p:nvSpPr>
        <p:spPr>
          <a:xfrm>
            <a:off x="1401575" y="10987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Analysis of Project</a:t>
            </a:r>
            <a:endParaRPr/>
          </a:p>
          <a:p>
            <a:pPr indent="-317500" lvl="1" marL="914400" rtl="0" algn="l">
              <a:spcBef>
                <a:spcPts val="0"/>
              </a:spcBef>
              <a:spcAft>
                <a:spcPts val="0"/>
              </a:spcAft>
              <a:buSzPts val="1400"/>
              <a:buAutoNum type="alphaLcPeriod"/>
            </a:pPr>
            <a:r>
              <a:rPr lang="en"/>
              <a:t>Team Principles</a:t>
            </a:r>
            <a:endParaRPr/>
          </a:p>
          <a:p>
            <a:pPr indent="-317500" lvl="1" marL="914400" rtl="0" algn="l">
              <a:spcBef>
                <a:spcPts val="0"/>
              </a:spcBef>
              <a:spcAft>
                <a:spcPts val="0"/>
              </a:spcAft>
              <a:buSzPts val="1400"/>
              <a:buAutoNum type="alphaLcPeriod"/>
            </a:pPr>
            <a:r>
              <a:rPr lang="en"/>
              <a:t>Key Terms &amp; System Research</a:t>
            </a:r>
            <a:endParaRPr/>
          </a:p>
          <a:p>
            <a:pPr indent="-317500" lvl="1" marL="914400" rtl="0" algn="l">
              <a:spcBef>
                <a:spcPts val="0"/>
              </a:spcBef>
              <a:spcAft>
                <a:spcPts val="0"/>
              </a:spcAft>
              <a:buSzPts val="1400"/>
              <a:buAutoNum type="alphaLcPeriod"/>
            </a:pPr>
            <a:r>
              <a:rPr lang="en"/>
              <a:t>Requirements</a:t>
            </a:r>
            <a:endParaRPr/>
          </a:p>
          <a:p>
            <a:pPr indent="-317500" lvl="1" marL="914400" rtl="0" algn="l">
              <a:spcBef>
                <a:spcPts val="0"/>
              </a:spcBef>
              <a:spcAft>
                <a:spcPts val="0"/>
              </a:spcAft>
              <a:buSzPts val="1400"/>
              <a:buAutoNum type="alphaLcPeriod"/>
            </a:pPr>
            <a:r>
              <a:rPr lang="en"/>
              <a:t>Security Measures</a:t>
            </a:r>
            <a:endParaRPr/>
          </a:p>
          <a:p>
            <a:pPr indent="-317500" lvl="1" marL="914400" rtl="0" algn="l">
              <a:spcBef>
                <a:spcPts val="0"/>
              </a:spcBef>
              <a:spcAft>
                <a:spcPts val="0"/>
              </a:spcAft>
              <a:buSzPts val="1400"/>
              <a:buAutoNum type="alphaLcPeriod"/>
            </a:pPr>
            <a:r>
              <a:rPr lang="en"/>
              <a:t>Access Controls</a:t>
            </a:r>
            <a:endParaRPr/>
          </a:p>
          <a:p>
            <a:pPr indent="-317500" lvl="1" marL="914400" rtl="0" algn="l">
              <a:spcBef>
                <a:spcPts val="0"/>
              </a:spcBef>
              <a:spcAft>
                <a:spcPts val="0"/>
              </a:spcAft>
              <a:buSzPts val="1400"/>
              <a:buAutoNum type="alphaLcPeriod"/>
            </a:pPr>
            <a:r>
              <a:rPr lang="en"/>
              <a:t>Network Description</a:t>
            </a:r>
            <a:endParaRPr/>
          </a:p>
          <a:p>
            <a:pPr indent="-342900" lvl="0" marL="457200" rtl="0" algn="l">
              <a:spcBef>
                <a:spcPts val="0"/>
              </a:spcBef>
              <a:spcAft>
                <a:spcPts val="0"/>
              </a:spcAft>
              <a:buSzPts val="1800"/>
              <a:buAutoNum type="arabicPeriod"/>
            </a:pPr>
            <a:r>
              <a:rPr lang="en"/>
              <a:t>System </a:t>
            </a:r>
            <a:r>
              <a:rPr lang="en"/>
              <a:t>Environment, Database,</a:t>
            </a:r>
            <a:r>
              <a:rPr lang="en"/>
              <a:t> and Interface Design</a:t>
            </a:r>
            <a:endParaRPr/>
          </a:p>
          <a:p>
            <a:pPr indent="-317500" lvl="1" marL="914400" rtl="0" algn="l">
              <a:spcBef>
                <a:spcPts val="0"/>
              </a:spcBef>
              <a:spcAft>
                <a:spcPts val="0"/>
              </a:spcAft>
              <a:buSzPts val="1400"/>
              <a:buAutoNum type="alphaLcPeriod"/>
            </a:pPr>
            <a:r>
              <a:rPr lang="en"/>
              <a:t>New System Logo</a:t>
            </a:r>
            <a:endParaRPr/>
          </a:p>
          <a:p>
            <a:pPr indent="-317500" lvl="1" marL="914400" rtl="0" algn="l">
              <a:spcBef>
                <a:spcPts val="0"/>
              </a:spcBef>
              <a:spcAft>
                <a:spcPts val="0"/>
              </a:spcAft>
              <a:buSzPts val="1400"/>
              <a:buAutoNum type="alphaLcPeriod"/>
            </a:pPr>
            <a:r>
              <a:rPr lang="en"/>
              <a:t>Personas</a:t>
            </a:r>
            <a:endParaRPr/>
          </a:p>
          <a:p>
            <a:pPr indent="-317500" lvl="1" marL="914400" rtl="0" algn="l">
              <a:spcBef>
                <a:spcPts val="0"/>
              </a:spcBef>
              <a:spcAft>
                <a:spcPts val="0"/>
              </a:spcAft>
              <a:buSzPts val="1400"/>
              <a:buAutoNum type="alphaLcPeriod"/>
            </a:pPr>
            <a:r>
              <a:rPr lang="en"/>
              <a:t>Mockups</a:t>
            </a:r>
            <a:endParaRPr/>
          </a:p>
          <a:p>
            <a:pPr indent="-317500" lvl="1" marL="914400" rtl="0" algn="l">
              <a:spcBef>
                <a:spcPts val="0"/>
              </a:spcBef>
              <a:spcAft>
                <a:spcPts val="0"/>
              </a:spcAft>
              <a:buSzPts val="1400"/>
              <a:buAutoNum type="alphaLcPeriod"/>
            </a:pPr>
            <a:r>
              <a:rPr lang="en"/>
              <a:t>Database Design &amp; Management</a:t>
            </a:r>
            <a:endParaRPr/>
          </a:p>
          <a:p>
            <a:pPr indent="-342900" lvl="0" marL="457200" rtl="0" algn="l">
              <a:spcBef>
                <a:spcPts val="0"/>
              </a:spcBef>
              <a:spcAft>
                <a:spcPts val="0"/>
              </a:spcAft>
              <a:buSzPts val="1800"/>
              <a:buAutoNum type="arabicPeriod"/>
            </a:pPr>
            <a:r>
              <a:rPr lang="en"/>
              <a:t>Project Plan</a:t>
            </a:r>
            <a:endParaRPr/>
          </a:p>
          <a:p>
            <a:pPr indent="-317500" lvl="1" marL="914400" rtl="0" algn="l">
              <a:spcBef>
                <a:spcPts val="0"/>
              </a:spcBef>
              <a:spcAft>
                <a:spcPts val="0"/>
              </a:spcAft>
              <a:buSzPts val="1400"/>
              <a:buAutoNum type="alphaLcPeriod"/>
            </a:pPr>
            <a:r>
              <a:rPr lang="en"/>
              <a:t>Subsystem Development Order</a:t>
            </a:r>
            <a:endParaRPr/>
          </a:p>
          <a:p>
            <a:pPr indent="-317500" lvl="1" marL="914400" rtl="0" algn="l">
              <a:spcBef>
                <a:spcPts val="0"/>
              </a:spcBef>
              <a:spcAft>
                <a:spcPts val="0"/>
              </a:spcAft>
              <a:buSzPts val="1400"/>
              <a:buAutoNum type="alphaLcPeriod"/>
            </a:pPr>
            <a:r>
              <a:rPr lang="en"/>
              <a:t>Subsystem Use Cases</a:t>
            </a:r>
            <a:endParaRPr/>
          </a:p>
          <a:p>
            <a:pPr indent="-317500" lvl="1" marL="914400" rtl="0" algn="l">
              <a:spcBef>
                <a:spcPts val="0"/>
              </a:spcBef>
              <a:spcAft>
                <a:spcPts val="0"/>
              </a:spcAft>
              <a:buSzPts val="1400"/>
              <a:buAutoNum type="alphaLcPeriod"/>
            </a:pPr>
            <a:r>
              <a:rPr lang="en"/>
              <a:t>Iteration Schedule</a:t>
            </a:r>
            <a:endParaRPr/>
          </a:p>
          <a:p>
            <a:pPr indent="-317500" lvl="1" marL="914400" rtl="0" algn="l">
              <a:spcBef>
                <a:spcPts val="0"/>
              </a:spcBef>
              <a:spcAft>
                <a:spcPts val="0"/>
              </a:spcAft>
              <a:buSzPts val="1400"/>
              <a:buAutoNum type="alphaLcPeriod"/>
            </a:pPr>
            <a:r>
              <a:rPr lang="en"/>
              <a:t>Work Breakdown Schedule</a:t>
            </a:r>
            <a:endParaRPr/>
          </a:p>
          <a:p>
            <a:pPr indent="-317500" lvl="1" marL="914400" rtl="0" algn="l">
              <a:spcBef>
                <a:spcPts val="0"/>
              </a:spcBef>
              <a:spcAft>
                <a:spcPts val="0"/>
              </a:spcAft>
              <a:buSzPts val="1400"/>
              <a:buAutoNum type="alphaLcPeriod"/>
            </a:pPr>
            <a:r>
              <a:rPr lang="en"/>
              <a:t>Gantt Chart</a:t>
            </a:r>
            <a:endParaRPr/>
          </a:p>
        </p:txBody>
      </p:sp>
      <p:pic>
        <p:nvPicPr>
          <p:cNvPr id="124" name="Google Shape;124;p26"/>
          <p:cNvPicPr preferRelativeResize="0"/>
          <p:nvPr/>
        </p:nvPicPr>
        <p:blipFill rotWithShape="1">
          <a:blip r:embed="rId3">
            <a:alphaModFix/>
          </a:blip>
          <a:srcRect b="0" l="0" r="0" t="0"/>
          <a:stretch/>
        </p:blipFill>
        <p:spPr>
          <a:xfrm>
            <a:off x="7865400" y="0"/>
            <a:ext cx="1278600" cy="1264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 Controls</a:t>
            </a:r>
            <a:endParaRPr/>
          </a:p>
        </p:txBody>
      </p:sp>
      <p:sp>
        <p:nvSpPr>
          <p:cNvPr id="264" name="Google Shape;264;p44"/>
          <p:cNvSpPr txBox="1"/>
          <p:nvPr>
            <p:ph idx="1" type="body"/>
          </p:nvPr>
        </p:nvSpPr>
        <p:spPr>
          <a:xfrm>
            <a:off x="311700" y="1147225"/>
            <a:ext cx="4260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t>Customers</a:t>
            </a:r>
            <a:endParaRPr sz="2000" u="sng"/>
          </a:p>
          <a:p>
            <a:pPr indent="-355600" lvl="0" marL="457200" rtl="0" algn="l">
              <a:spcBef>
                <a:spcPts val="0"/>
              </a:spcBef>
              <a:spcAft>
                <a:spcPts val="0"/>
              </a:spcAft>
              <a:buSzPts val="2000"/>
              <a:buChar char="●"/>
            </a:pPr>
            <a:r>
              <a:rPr lang="en" sz="2000"/>
              <a:t>Access control list</a:t>
            </a:r>
            <a:endParaRPr sz="2000"/>
          </a:p>
          <a:p>
            <a:pPr indent="-333375" lvl="1" marL="914400" rtl="0" algn="l">
              <a:spcBef>
                <a:spcPts val="0"/>
              </a:spcBef>
              <a:spcAft>
                <a:spcPts val="0"/>
              </a:spcAft>
              <a:buSzPts val="1650"/>
              <a:buChar char="○"/>
            </a:pPr>
            <a:r>
              <a:rPr lang="en" sz="1650"/>
              <a:t>Barred from certain features and information</a:t>
            </a:r>
            <a:endParaRPr sz="1650"/>
          </a:p>
          <a:p>
            <a:pPr indent="-355600" lvl="0" marL="457200" rtl="0" algn="l">
              <a:spcBef>
                <a:spcPts val="0"/>
              </a:spcBef>
              <a:spcAft>
                <a:spcPts val="0"/>
              </a:spcAft>
              <a:buSzPts val="2000"/>
              <a:buChar char="●"/>
            </a:pPr>
            <a:r>
              <a:rPr lang="en" sz="2000"/>
              <a:t>Multi-factor authentication</a:t>
            </a:r>
            <a:endParaRPr sz="2000"/>
          </a:p>
          <a:p>
            <a:pPr indent="-333375" lvl="1" marL="914400" rtl="0" algn="l">
              <a:spcBef>
                <a:spcPts val="0"/>
              </a:spcBef>
              <a:spcAft>
                <a:spcPts val="0"/>
              </a:spcAft>
              <a:buSzPts val="1650"/>
              <a:buChar char="○"/>
            </a:pPr>
            <a:r>
              <a:rPr lang="en" sz="1650"/>
              <a:t>Usernames and passwords</a:t>
            </a:r>
            <a:endParaRPr sz="1650"/>
          </a:p>
          <a:p>
            <a:pPr indent="-333375" lvl="1" marL="914400" rtl="0" algn="l">
              <a:spcBef>
                <a:spcPts val="0"/>
              </a:spcBef>
              <a:spcAft>
                <a:spcPts val="0"/>
              </a:spcAft>
              <a:buSzPts val="1650"/>
              <a:buChar char="○"/>
            </a:pPr>
            <a:r>
              <a:rPr lang="en" sz="1650"/>
              <a:t>2 factor verification</a:t>
            </a:r>
            <a:endParaRPr sz="1650"/>
          </a:p>
          <a:p>
            <a:pPr indent="0" lvl="0" marL="0" rtl="0" algn="l">
              <a:spcBef>
                <a:spcPts val="0"/>
              </a:spcBef>
              <a:spcAft>
                <a:spcPts val="0"/>
              </a:spcAft>
              <a:buNone/>
            </a:pPr>
            <a:r>
              <a:t/>
            </a:r>
            <a:endParaRPr/>
          </a:p>
        </p:txBody>
      </p:sp>
      <p:sp>
        <p:nvSpPr>
          <p:cNvPr id="265" name="Google Shape;265;p44"/>
          <p:cNvSpPr txBox="1"/>
          <p:nvPr/>
        </p:nvSpPr>
        <p:spPr>
          <a:xfrm>
            <a:off x="4674900" y="1147225"/>
            <a:ext cx="4157400" cy="33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u="sng">
                <a:solidFill>
                  <a:schemeClr val="dk1"/>
                </a:solidFill>
                <a:latin typeface="Open Sans"/>
                <a:ea typeface="Open Sans"/>
                <a:cs typeface="Open Sans"/>
                <a:sym typeface="Open Sans"/>
              </a:rPr>
              <a:t>Truck Drivers</a:t>
            </a:r>
            <a:endParaRPr sz="2000" u="sng">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Access control list</a:t>
            </a:r>
            <a:endParaRPr sz="2000">
              <a:solidFill>
                <a:schemeClr val="dk1"/>
              </a:solidFill>
              <a:latin typeface="Open Sans"/>
              <a:ea typeface="Open Sans"/>
              <a:cs typeface="Open Sans"/>
              <a:sym typeface="Open Sans"/>
            </a:endParaRPr>
          </a:p>
          <a:p>
            <a:pPr indent="-333375" lvl="1" marL="914400" rtl="0" algn="l">
              <a:lnSpc>
                <a:spcPct val="115000"/>
              </a:lnSpc>
              <a:spcBef>
                <a:spcPts val="0"/>
              </a:spcBef>
              <a:spcAft>
                <a:spcPts val="0"/>
              </a:spcAft>
              <a:buClr>
                <a:schemeClr val="dk1"/>
              </a:buClr>
              <a:buSzPts val="1650"/>
              <a:buFont typeface="Open Sans"/>
              <a:buChar char="○"/>
            </a:pPr>
            <a:r>
              <a:rPr lang="en" sz="1650">
                <a:solidFill>
                  <a:schemeClr val="dk1"/>
                </a:solidFill>
                <a:latin typeface="Open Sans"/>
                <a:ea typeface="Open Sans"/>
                <a:cs typeface="Open Sans"/>
                <a:sym typeface="Open Sans"/>
              </a:rPr>
              <a:t>Allowed certain features and information</a:t>
            </a:r>
            <a:endParaRPr sz="165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Multi-factor authentication</a:t>
            </a:r>
            <a:endParaRPr sz="2000">
              <a:solidFill>
                <a:schemeClr val="dk1"/>
              </a:solidFill>
              <a:latin typeface="Open Sans"/>
              <a:ea typeface="Open Sans"/>
              <a:cs typeface="Open Sans"/>
              <a:sym typeface="Open Sans"/>
            </a:endParaRPr>
          </a:p>
          <a:p>
            <a:pPr indent="-330200" lvl="1" marL="9144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Usernames and passwords</a:t>
            </a:r>
            <a:endParaRPr sz="1600">
              <a:solidFill>
                <a:schemeClr val="dk1"/>
              </a:solidFill>
              <a:latin typeface="Open Sans"/>
              <a:ea typeface="Open Sans"/>
              <a:cs typeface="Open Sans"/>
              <a:sym typeface="Open Sans"/>
            </a:endParaRPr>
          </a:p>
          <a:p>
            <a:pPr indent="-330200" lvl="1" marL="9144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2 factor verification</a:t>
            </a:r>
            <a:endParaRPr sz="1600">
              <a:solidFill>
                <a:schemeClr val="dk1"/>
              </a:solidFill>
              <a:latin typeface="Open Sans"/>
              <a:ea typeface="Open Sans"/>
              <a:cs typeface="Open Sans"/>
              <a:sym typeface="Open Sans"/>
            </a:endParaRPr>
          </a:p>
        </p:txBody>
      </p:sp>
      <p:pic>
        <p:nvPicPr>
          <p:cNvPr id="266" name="Google Shape;266;p44"/>
          <p:cNvPicPr preferRelativeResize="0"/>
          <p:nvPr/>
        </p:nvPicPr>
        <p:blipFill>
          <a:blip r:embed="rId3">
            <a:alphaModFix/>
          </a:blip>
          <a:stretch>
            <a:fillRect/>
          </a:stretch>
        </p:blipFill>
        <p:spPr>
          <a:xfrm>
            <a:off x="7141625" y="3256325"/>
            <a:ext cx="1690675" cy="1690675"/>
          </a:xfrm>
          <a:prstGeom prst="rect">
            <a:avLst/>
          </a:prstGeom>
          <a:noFill/>
          <a:ln>
            <a:noFill/>
          </a:ln>
        </p:spPr>
      </p:pic>
      <p:pic>
        <p:nvPicPr>
          <p:cNvPr id="267" name="Google Shape;267;p44"/>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 Controls (cont.)</a:t>
            </a:r>
            <a:endParaRPr/>
          </a:p>
        </p:txBody>
      </p:sp>
      <p:sp>
        <p:nvSpPr>
          <p:cNvPr id="273" name="Google Shape;273;p4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u="sng"/>
              <a:t>Commissioner</a:t>
            </a:r>
            <a:endParaRPr sz="2000" u="sng"/>
          </a:p>
          <a:p>
            <a:pPr indent="-355600" lvl="0" marL="457200" rtl="0" algn="l">
              <a:spcBef>
                <a:spcPts val="0"/>
              </a:spcBef>
              <a:spcAft>
                <a:spcPts val="0"/>
              </a:spcAft>
              <a:buSzPts val="2000"/>
              <a:buChar char="●"/>
            </a:pPr>
            <a:r>
              <a:rPr lang="en" sz="2000"/>
              <a:t>Access control list</a:t>
            </a:r>
            <a:endParaRPr sz="2000"/>
          </a:p>
          <a:p>
            <a:pPr indent="-333375" lvl="1" marL="914400" rtl="0" algn="l">
              <a:spcBef>
                <a:spcPts val="0"/>
              </a:spcBef>
              <a:spcAft>
                <a:spcPts val="0"/>
              </a:spcAft>
              <a:buSzPts val="1650"/>
              <a:buChar char="○"/>
            </a:pPr>
            <a:r>
              <a:rPr lang="en" sz="1650"/>
              <a:t>Allowed all features and information</a:t>
            </a:r>
            <a:endParaRPr sz="1650"/>
          </a:p>
          <a:p>
            <a:pPr indent="-355600" lvl="0" marL="457200" rtl="0" algn="l">
              <a:spcBef>
                <a:spcPts val="0"/>
              </a:spcBef>
              <a:spcAft>
                <a:spcPts val="0"/>
              </a:spcAft>
              <a:buSzPts val="2000"/>
              <a:buChar char="●"/>
            </a:pPr>
            <a:r>
              <a:rPr lang="en" sz="2000"/>
              <a:t>Multi-factor authentication</a:t>
            </a:r>
            <a:endParaRPr sz="2000"/>
          </a:p>
          <a:p>
            <a:pPr indent="-333375" lvl="1" marL="914400" rtl="0" algn="l">
              <a:spcBef>
                <a:spcPts val="0"/>
              </a:spcBef>
              <a:spcAft>
                <a:spcPts val="0"/>
              </a:spcAft>
              <a:buSzPts val="1650"/>
              <a:buChar char="○"/>
            </a:pPr>
            <a:r>
              <a:rPr lang="en" sz="1650"/>
              <a:t>Usernames and passwords</a:t>
            </a:r>
            <a:endParaRPr sz="1650"/>
          </a:p>
          <a:p>
            <a:pPr indent="-333375" lvl="1" marL="914400" rtl="0" algn="l">
              <a:spcBef>
                <a:spcPts val="0"/>
              </a:spcBef>
              <a:spcAft>
                <a:spcPts val="0"/>
              </a:spcAft>
              <a:buSzPts val="1650"/>
              <a:buChar char="○"/>
            </a:pPr>
            <a:r>
              <a:rPr lang="en" sz="1650"/>
              <a:t>2 factor verification</a:t>
            </a:r>
            <a:endParaRPr sz="1650"/>
          </a:p>
          <a:p>
            <a:pPr indent="-333375" lvl="1" marL="914400" rtl="0" algn="l">
              <a:spcBef>
                <a:spcPts val="0"/>
              </a:spcBef>
              <a:spcAft>
                <a:spcPts val="0"/>
              </a:spcAft>
              <a:buSzPts val="1650"/>
              <a:buChar char="○"/>
            </a:pPr>
            <a:r>
              <a:rPr lang="en" sz="1650"/>
              <a:t>Challenge questions </a:t>
            </a:r>
            <a:endParaRPr sz="1650" u="sng"/>
          </a:p>
        </p:txBody>
      </p:sp>
      <p:pic>
        <p:nvPicPr>
          <p:cNvPr id="274" name="Google Shape;274;p45"/>
          <p:cNvPicPr preferRelativeResize="0"/>
          <p:nvPr/>
        </p:nvPicPr>
        <p:blipFill>
          <a:blip r:embed="rId3">
            <a:alphaModFix/>
          </a:blip>
          <a:stretch>
            <a:fillRect/>
          </a:stretch>
        </p:blipFill>
        <p:spPr>
          <a:xfrm>
            <a:off x="7141625" y="3256325"/>
            <a:ext cx="1690675" cy="1690675"/>
          </a:xfrm>
          <a:prstGeom prst="rect">
            <a:avLst/>
          </a:prstGeom>
          <a:noFill/>
          <a:ln>
            <a:noFill/>
          </a:ln>
        </p:spPr>
      </p:pic>
      <p:pic>
        <p:nvPicPr>
          <p:cNvPr id="275" name="Google Shape;275;p45"/>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Network Description and </a:t>
            </a:r>
            <a:r>
              <a:rPr lang="en"/>
              <a:t>Diagram</a:t>
            </a:r>
            <a:endParaRPr/>
          </a:p>
        </p:txBody>
      </p:sp>
      <p:pic>
        <p:nvPicPr>
          <p:cNvPr id="281" name="Google Shape;281;p46"/>
          <p:cNvPicPr preferRelativeResize="0"/>
          <p:nvPr/>
        </p:nvPicPr>
        <p:blipFill>
          <a:blip r:embed="rId3">
            <a:alphaModFix/>
          </a:blip>
          <a:stretch>
            <a:fillRect/>
          </a:stretch>
        </p:blipFill>
        <p:spPr>
          <a:xfrm>
            <a:off x="1760887" y="1147224"/>
            <a:ext cx="5622214" cy="3702875"/>
          </a:xfrm>
          <a:prstGeom prst="rect">
            <a:avLst/>
          </a:prstGeom>
          <a:noFill/>
          <a:ln>
            <a:noFill/>
          </a:ln>
        </p:spPr>
      </p:pic>
      <p:pic>
        <p:nvPicPr>
          <p:cNvPr id="282" name="Google Shape;282;p46"/>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 Environment, Database, and Interface Design</a:t>
            </a:r>
            <a:endParaRPr/>
          </a:p>
        </p:txBody>
      </p:sp>
      <p:pic>
        <p:nvPicPr>
          <p:cNvPr id="288" name="Google Shape;288;p47"/>
          <p:cNvPicPr preferRelativeResize="0"/>
          <p:nvPr/>
        </p:nvPicPr>
        <p:blipFill rotWithShape="1">
          <a:blip r:embed="rId3">
            <a:alphaModFix/>
          </a:blip>
          <a:srcRect b="0" l="0" r="0" t="0"/>
          <a:stretch/>
        </p:blipFill>
        <p:spPr>
          <a:xfrm>
            <a:off x="7377825" y="468475"/>
            <a:ext cx="1278600" cy="1264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New System Logo</a:t>
            </a:r>
            <a:endParaRPr/>
          </a:p>
        </p:txBody>
      </p:sp>
      <p:pic>
        <p:nvPicPr>
          <p:cNvPr id="294" name="Google Shape;294;p48"/>
          <p:cNvPicPr preferRelativeResize="0"/>
          <p:nvPr/>
        </p:nvPicPr>
        <p:blipFill>
          <a:blip r:embed="rId3">
            <a:alphaModFix/>
          </a:blip>
          <a:stretch>
            <a:fillRect/>
          </a:stretch>
        </p:blipFill>
        <p:spPr>
          <a:xfrm>
            <a:off x="2640513" y="1206100"/>
            <a:ext cx="3862975" cy="3250100"/>
          </a:xfrm>
          <a:prstGeom prst="rect">
            <a:avLst/>
          </a:prstGeom>
          <a:noFill/>
          <a:ln>
            <a:noFill/>
          </a:ln>
        </p:spPr>
      </p:pic>
      <p:pic>
        <p:nvPicPr>
          <p:cNvPr id="295" name="Google Shape;295;p48"/>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49"/>
          <p:cNvPicPr preferRelativeResize="0"/>
          <p:nvPr/>
        </p:nvPicPr>
        <p:blipFill>
          <a:blip r:embed="rId3">
            <a:alphaModFix/>
          </a:blip>
          <a:stretch>
            <a:fillRect/>
          </a:stretch>
        </p:blipFill>
        <p:spPr>
          <a:xfrm>
            <a:off x="0" y="0"/>
            <a:ext cx="9144001" cy="51782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50"/>
          <p:cNvPicPr preferRelativeResize="0"/>
          <p:nvPr/>
        </p:nvPicPr>
        <p:blipFill>
          <a:blip r:embed="rId3">
            <a:alphaModFix/>
          </a:blip>
          <a:stretch>
            <a:fillRect/>
          </a:stretch>
        </p:blipFill>
        <p:spPr>
          <a:xfrm>
            <a:off x="0" y="0"/>
            <a:ext cx="9144872" cy="514350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Google Shape;310;p51"/>
          <p:cNvPicPr preferRelativeResize="0"/>
          <p:nvPr/>
        </p:nvPicPr>
        <p:blipFill>
          <a:blip r:embed="rId3">
            <a:alphaModFix/>
          </a:blip>
          <a:stretch>
            <a:fillRect/>
          </a:stretch>
        </p:blipFill>
        <p:spPr>
          <a:xfrm>
            <a:off x="0" y="0"/>
            <a:ext cx="9144002" cy="51371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52"/>
          <p:cNvPicPr preferRelativeResize="0"/>
          <p:nvPr/>
        </p:nvPicPr>
        <p:blipFill>
          <a:blip r:embed="rId3">
            <a:alphaModFix/>
          </a:blip>
          <a:stretch>
            <a:fillRect/>
          </a:stretch>
        </p:blipFill>
        <p:spPr>
          <a:xfrm>
            <a:off x="0" y="0"/>
            <a:ext cx="9144000" cy="5136107"/>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p53"/>
          <p:cNvPicPr preferRelativeResize="0"/>
          <p:nvPr/>
        </p:nvPicPr>
        <p:blipFill rotWithShape="1">
          <a:blip r:embed="rId3">
            <a:alphaModFix/>
          </a:blip>
          <a:srcRect b="0" l="0" r="1088" t="0"/>
          <a:stretch/>
        </p:blipFill>
        <p:spPr>
          <a:xfrm>
            <a:off x="0" y="0"/>
            <a:ext cx="9143999" cy="52320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7"/>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of Project</a:t>
            </a:r>
            <a:endParaRPr/>
          </a:p>
        </p:txBody>
      </p:sp>
      <p:pic>
        <p:nvPicPr>
          <p:cNvPr id="130" name="Google Shape;130;p27"/>
          <p:cNvPicPr preferRelativeResize="0"/>
          <p:nvPr/>
        </p:nvPicPr>
        <p:blipFill rotWithShape="1">
          <a:blip r:embed="rId3">
            <a:alphaModFix/>
          </a:blip>
          <a:srcRect b="0" l="0" r="0" t="0"/>
          <a:stretch/>
        </p:blipFill>
        <p:spPr>
          <a:xfrm>
            <a:off x="7377825" y="468475"/>
            <a:ext cx="1278600" cy="1264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54"/>
          <p:cNvPicPr preferRelativeResize="0"/>
          <p:nvPr/>
        </p:nvPicPr>
        <p:blipFill>
          <a:blip r:embed="rId3">
            <a:alphaModFix/>
          </a:blip>
          <a:stretch>
            <a:fillRect/>
          </a:stretch>
        </p:blipFill>
        <p:spPr>
          <a:xfrm>
            <a:off x="0" y="0"/>
            <a:ext cx="9144000" cy="5136107"/>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55"/>
          <p:cNvPicPr preferRelativeResize="0"/>
          <p:nvPr/>
        </p:nvPicPr>
        <p:blipFill rotWithShape="1">
          <a:blip r:embed="rId3">
            <a:alphaModFix/>
          </a:blip>
          <a:srcRect b="0" l="0" r="0" t="0"/>
          <a:stretch/>
        </p:blipFill>
        <p:spPr>
          <a:xfrm>
            <a:off x="0" y="0"/>
            <a:ext cx="9144002" cy="5131709"/>
          </a:xfrm>
          <a:prstGeom prst="rect">
            <a:avLst/>
          </a:prstGeom>
          <a:noFill/>
          <a:ln cap="flat" cmpd="sng" w="9525">
            <a:solidFill>
              <a:srgbClr val="548135"/>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Google Shape;336;p56"/>
          <p:cNvPicPr preferRelativeResize="0"/>
          <p:nvPr/>
        </p:nvPicPr>
        <p:blipFill rotWithShape="1">
          <a:blip r:embed="rId3">
            <a:alphaModFix/>
          </a:blip>
          <a:srcRect b="0" l="0" r="0" t="0"/>
          <a:stretch/>
        </p:blipFill>
        <p:spPr>
          <a:xfrm>
            <a:off x="0" y="1"/>
            <a:ext cx="9127347" cy="5143501"/>
          </a:xfrm>
          <a:prstGeom prst="rect">
            <a:avLst/>
          </a:prstGeom>
          <a:noFill/>
          <a:ln cap="flat" cmpd="sng" w="9525">
            <a:solidFill>
              <a:srgbClr val="548135"/>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p57"/>
          <p:cNvPicPr preferRelativeResize="0"/>
          <p:nvPr/>
        </p:nvPicPr>
        <p:blipFill>
          <a:blip r:embed="rId3">
            <a:alphaModFix/>
          </a:blip>
          <a:stretch>
            <a:fillRect/>
          </a:stretch>
        </p:blipFill>
        <p:spPr>
          <a:xfrm>
            <a:off x="0" y="0"/>
            <a:ext cx="9144002" cy="51247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58"/>
          <p:cNvPicPr preferRelativeResize="0"/>
          <p:nvPr/>
        </p:nvPicPr>
        <p:blipFill rotWithShape="1">
          <a:blip r:embed="rId3">
            <a:alphaModFix/>
          </a:blip>
          <a:srcRect b="0" l="0" r="0" t="0"/>
          <a:stretch/>
        </p:blipFill>
        <p:spPr>
          <a:xfrm>
            <a:off x="7" y="14"/>
            <a:ext cx="9144002" cy="5124744"/>
          </a:xfrm>
          <a:prstGeom prst="rect">
            <a:avLst/>
          </a:prstGeom>
          <a:noFill/>
          <a:ln cap="flat" cmpd="sng" w="9525">
            <a:solidFill>
              <a:srgbClr val="548135"/>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id="351" name="Google Shape;351;p59"/>
          <p:cNvPicPr preferRelativeResize="0"/>
          <p:nvPr/>
        </p:nvPicPr>
        <p:blipFill rotWithShape="1">
          <a:blip r:embed="rId3">
            <a:alphaModFix/>
          </a:blip>
          <a:srcRect b="0" l="0" r="0" t="0"/>
          <a:stretch/>
        </p:blipFill>
        <p:spPr>
          <a:xfrm>
            <a:off x="7" y="5"/>
            <a:ext cx="9144000" cy="5136091"/>
          </a:xfrm>
          <a:prstGeom prst="rect">
            <a:avLst/>
          </a:prstGeom>
          <a:noFill/>
          <a:ln cap="flat" cmpd="sng" w="9525">
            <a:solidFill>
              <a:srgbClr val="548135"/>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6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Entity-Relationship Diagram</a:t>
            </a:r>
            <a:endParaRPr/>
          </a:p>
        </p:txBody>
      </p:sp>
      <p:pic>
        <p:nvPicPr>
          <p:cNvPr id="357" name="Google Shape;357;p60"/>
          <p:cNvPicPr preferRelativeResize="0"/>
          <p:nvPr/>
        </p:nvPicPr>
        <p:blipFill>
          <a:blip r:embed="rId3">
            <a:alphaModFix/>
          </a:blip>
          <a:stretch>
            <a:fillRect/>
          </a:stretch>
        </p:blipFill>
        <p:spPr>
          <a:xfrm>
            <a:off x="1386484" y="1203179"/>
            <a:ext cx="6371024" cy="3729775"/>
          </a:xfrm>
          <a:prstGeom prst="rect">
            <a:avLst/>
          </a:prstGeom>
          <a:noFill/>
          <a:ln>
            <a:noFill/>
          </a:ln>
        </p:spPr>
      </p:pic>
      <p:pic>
        <p:nvPicPr>
          <p:cNvPr id="358" name="Google Shape;358;p60"/>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61"/>
          <p:cNvPicPr preferRelativeResize="0"/>
          <p:nvPr/>
        </p:nvPicPr>
        <p:blipFill>
          <a:blip r:embed="rId3">
            <a:alphaModFix/>
          </a:blip>
          <a:stretch>
            <a:fillRect/>
          </a:stretch>
        </p:blipFill>
        <p:spPr>
          <a:xfrm>
            <a:off x="0" y="0"/>
            <a:ext cx="9149397" cy="5143500"/>
          </a:xfrm>
          <a:prstGeom prst="rect">
            <a:avLst/>
          </a:prstGeom>
          <a:noFill/>
          <a:ln>
            <a:noFill/>
          </a:ln>
        </p:spPr>
      </p:pic>
      <p:sp>
        <p:nvSpPr>
          <p:cNvPr id="364" name="Google Shape;364;p61"/>
          <p:cNvSpPr txBox="1"/>
          <p:nvPr>
            <p:ph type="title"/>
          </p:nvPr>
        </p:nvSpPr>
        <p:spPr>
          <a:xfrm>
            <a:off x="0" y="431220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Schema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6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Database Administrator and Data Administrator</a:t>
            </a:r>
            <a:endParaRPr sz="4000"/>
          </a:p>
        </p:txBody>
      </p:sp>
      <p:sp>
        <p:nvSpPr>
          <p:cNvPr id="370" name="Google Shape;370;p6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On the Spot will need to hire:</a:t>
            </a:r>
            <a:endParaRPr sz="2200"/>
          </a:p>
          <a:p>
            <a:pPr indent="-342900" lvl="1" marL="914400" rtl="0" algn="l">
              <a:spcBef>
                <a:spcPts val="0"/>
              </a:spcBef>
              <a:spcAft>
                <a:spcPts val="0"/>
              </a:spcAft>
              <a:buSzPts val="1800"/>
              <a:buChar char="○"/>
            </a:pPr>
            <a:r>
              <a:rPr lang="en" sz="1800"/>
              <a:t>Database Administrator (DBA)</a:t>
            </a:r>
            <a:endParaRPr sz="1800"/>
          </a:p>
          <a:p>
            <a:pPr indent="-342900" lvl="1" marL="914400" rtl="0" algn="l">
              <a:spcBef>
                <a:spcPts val="0"/>
              </a:spcBef>
              <a:spcAft>
                <a:spcPts val="0"/>
              </a:spcAft>
              <a:buSzPts val="1800"/>
              <a:buChar char="○"/>
            </a:pPr>
            <a:r>
              <a:rPr lang="en" sz="1800"/>
              <a:t>Data Administrator (DA)</a:t>
            </a:r>
            <a:endParaRPr sz="1800"/>
          </a:p>
        </p:txBody>
      </p:sp>
      <p:pic>
        <p:nvPicPr>
          <p:cNvPr id="371" name="Google Shape;371;p62"/>
          <p:cNvPicPr preferRelativeResize="0"/>
          <p:nvPr/>
        </p:nvPicPr>
        <p:blipFill rotWithShape="1">
          <a:blip r:embed="rId3">
            <a:alphaModFix/>
          </a:blip>
          <a:srcRect b="8541" l="0" r="0" t="8284"/>
          <a:stretch/>
        </p:blipFill>
        <p:spPr>
          <a:xfrm>
            <a:off x="5485400" y="2902325"/>
            <a:ext cx="3318225" cy="1983025"/>
          </a:xfrm>
          <a:prstGeom prst="rect">
            <a:avLst/>
          </a:prstGeom>
          <a:noFill/>
          <a:ln>
            <a:noFill/>
          </a:ln>
        </p:spPr>
      </p:pic>
      <p:pic>
        <p:nvPicPr>
          <p:cNvPr id="372" name="Google Shape;372;p62"/>
          <p:cNvPicPr preferRelativeResize="0"/>
          <p:nvPr/>
        </p:nvPicPr>
        <p:blipFill>
          <a:blip r:embed="rId4">
            <a:alphaModFix/>
          </a:blip>
          <a:stretch>
            <a:fillRect/>
          </a:stretch>
        </p:blipFill>
        <p:spPr>
          <a:xfrm>
            <a:off x="2357404" y="2902325"/>
            <a:ext cx="3127986" cy="1983025"/>
          </a:xfrm>
          <a:prstGeom prst="rect">
            <a:avLst/>
          </a:prstGeom>
          <a:noFill/>
          <a:ln>
            <a:noFill/>
          </a:ln>
        </p:spPr>
      </p:pic>
      <p:pic>
        <p:nvPicPr>
          <p:cNvPr id="373" name="Google Shape;373;p62"/>
          <p:cNvPicPr preferRelativeResize="0"/>
          <p:nvPr/>
        </p:nvPicPr>
        <p:blipFill>
          <a:blip r:embed="rId5">
            <a:alphaModFix/>
          </a:blip>
          <a:stretch>
            <a:fillRect/>
          </a:stretch>
        </p:blipFill>
        <p:spPr>
          <a:xfrm>
            <a:off x="374375" y="2902325"/>
            <a:ext cx="1983026" cy="1983026"/>
          </a:xfrm>
          <a:prstGeom prst="rect">
            <a:avLst/>
          </a:prstGeom>
          <a:noFill/>
          <a:ln>
            <a:noFill/>
          </a:ln>
        </p:spPr>
      </p:pic>
      <p:pic>
        <p:nvPicPr>
          <p:cNvPr id="374" name="Google Shape;374;p62"/>
          <p:cNvPicPr preferRelativeResize="0"/>
          <p:nvPr/>
        </p:nvPicPr>
        <p:blipFill rotWithShape="1">
          <a:blip r:embed="rId6">
            <a:alphaModFix/>
          </a:blip>
          <a:srcRect b="0" l="0" r="0" t="0"/>
          <a:stretch/>
        </p:blipFill>
        <p:spPr>
          <a:xfrm>
            <a:off x="7865400" y="0"/>
            <a:ext cx="1278600" cy="1264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Plan</a:t>
            </a:r>
            <a:endParaRPr/>
          </a:p>
        </p:txBody>
      </p:sp>
      <p:pic>
        <p:nvPicPr>
          <p:cNvPr id="380" name="Google Shape;380;p63"/>
          <p:cNvPicPr preferRelativeResize="0"/>
          <p:nvPr/>
        </p:nvPicPr>
        <p:blipFill rotWithShape="1">
          <a:blip r:embed="rId3">
            <a:alphaModFix/>
          </a:blip>
          <a:srcRect b="0" l="0" r="0" t="0"/>
          <a:stretch/>
        </p:blipFill>
        <p:spPr>
          <a:xfrm>
            <a:off x="7377825" y="468475"/>
            <a:ext cx="1278600" cy="1264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&amp; Solution</a:t>
            </a:r>
            <a:endParaRPr/>
          </a:p>
        </p:txBody>
      </p:sp>
      <p:sp>
        <p:nvSpPr>
          <p:cNvPr id="136" name="Google Shape;136;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Problem</a:t>
            </a:r>
            <a:endParaRPr sz="2200"/>
          </a:p>
          <a:p>
            <a:pPr indent="-317500" lvl="1" marL="914400" rtl="0" algn="l">
              <a:spcBef>
                <a:spcPts val="0"/>
              </a:spcBef>
              <a:spcAft>
                <a:spcPts val="0"/>
              </a:spcAft>
              <a:buSzPts val="1400"/>
              <a:buChar char="○"/>
            </a:pPr>
            <a:r>
              <a:rPr lang="en" sz="1800"/>
              <a:t>A courier service, On the Spot, needs a new system for their customers and employees.</a:t>
            </a:r>
            <a:endParaRPr sz="1800"/>
          </a:p>
          <a:p>
            <a:pPr indent="-355600" lvl="0" marL="457200" rtl="0" algn="l">
              <a:spcBef>
                <a:spcPts val="0"/>
              </a:spcBef>
              <a:spcAft>
                <a:spcPts val="0"/>
              </a:spcAft>
              <a:buSzPts val="2000"/>
              <a:buChar char="●"/>
            </a:pPr>
            <a:r>
              <a:rPr lang="en" sz="2000"/>
              <a:t>Solution</a:t>
            </a:r>
            <a:endParaRPr sz="2000"/>
          </a:p>
          <a:p>
            <a:pPr indent="-342900" lvl="1" marL="914400" rtl="0" algn="l">
              <a:spcBef>
                <a:spcPts val="0"/>
              </a:spcBef>
              <a:spcAft>
                <a:spcPts val="0"/>
              </a:spcAft>
              <a:buSzPts val="1800"/>
              <a:buChar char="○"/>
            </a:pPr>
            <a:r>
              <a:rPr lang="en" sz="1800"/>
              <a:t>A custom system that allows customers to order and track shipments, get shipment notifications, view account history, and pay online, as well as allows employees to edit and add information and easily notify customers about </a:t>
            </a:r>
            <a:r>
              <a:rPr lang="en" sz="1800"/>
              <a:t>deliveries</a:t>
            </a:r>
            <a:r>
              <a:rPr lang="en" sz="1800"/>
              <a:t>. </a:t>
            </a:r>
            <a:endParaRPr sz="1800"/>
          </a:p>
        </p:txBody>
      </p:sp>
      <p:pic>
        <p:nvPicPr>
          <p:cNvPr id="137" name="Google Shape;137;p28"/>
          <p:cNvPicPr preferRelativeResize="0"/>
          <p:nvPr/>
        </p:nvPicPr>
        <p:blipFill rotWithShape="1">
          <a:blip r:embed="rId3">
            <a:alphaModFix/>
          </a:blip>
          <a:srcRect b="0" l="0" r="0" t="0"/>
          <a:stretch/>
        </p:blipFill>
        <p:spPr>
          <a:xfrm>
            <a:off x="7865400" y="0"/>
            <a:ext cx="1278600" cy="1264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Subsystem Development Order</a:t>
            </a:r>
            <a:endParaRPr/>
          </a:p>
        </p:txBody>
      </p:sp>
      <p:sp>
        <p:nvSpPr>
          <p:cNvPr id="386" name="Google Shape;386;p6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sz="2200"/>
              <a:t>Routing and Scheduling</a:t>
            </a:r>
            <a:endParaRPr sz="2200"/>
          </a:p>
          <a:p>
            <a:pPr indent="-368300" lvl="0" marL="457200" rtl="0" algn="l">
              <a:spcBef>
                <a:spcPts val="0"/>
              </a:spcBef>
              <a:spcAft>
                <a:spcPts val="0"/>
              </a:spcAft>
              <a:buSzPts val="2200"/>
              <a:buAutoNum type="arabicPeriod"/>
            </a:pPr>
            <a:r>
              <a:rPr lang="en" sz="2200"/>
              <a:t>Customer Account</a:t>
            </a:r>
            <a:endParaRPr sz="2200"/>
          </a:p>
          <a:p>
            <a:pPr indent="-368300" lvl="0" marL="457200" rtl="0" algn="l">
              <a:spcBef>
                <a:spcPts val="0"/>
              </a:spcBef>
              <a:spcAft>
                <a:spcPts val="0"/>
              </a:spcAft>
              <a:buSzPts val="2200"/>
              <a:buAutoNum type="arabicPeriod"/>
            </a:pPr>
            <a:r>
              <a:rPr lang="en" sz="2200"/>
              <a:t>Pickup </a:t>
            </a:r>
            <a:r>
              <a:rPr lang="en" sz="2200"/>
              <a:t>Request</a:t>
            </a:r>
            <a:endParaRPr sz="2200"/>
          </a:p>
          <a:p>
            <a:pPr indent="-368300" lvl="0" marL="457200" rtl="0" algn="l">
              <a:spcBef>
                <a:spcPts val="0"/>
              </a:spcBef>
              <a:spcAft>
                <a:spcPts val="0"/>
              </a:spcAft>
              <a:buSzPts val="2200"/>
              <a:buAutoNum type="arabicPeriod"/>
            </a:pPr>
            <a:r>
              <a:rPr lang="en" sz="2200"/>
              <a:t>Package Delivery</a:t>
            </a:r>
            <a:endParaRPr sz="2200"/>
          </a:p>
          <a:p>
            <a:pPr indent="-368300" lvl="0" marL="457200" rtl="0" algn="l">
              <a:spcBef>
                <a:spcPts val="0"/>
              </a:spcBef>
              <a:spcAft>
                <a:spcPts val="0"/>
              </a:spcAft>
              <a:buSzPts val="2200"/>
              <a:buAutoNum type="arabicPeriod"/>
            </a:pPr>
            <a:r>
              <a:rPr lang="en" sz="2200"/>
              <a:t>Administration</a:t>
            </a:r>
            <a:endParaRPr sz="2200"/>
          </a:p>
        </p:txBody>
      </p:sp>
      <p:pic>
        <p:nvPicPr>
          <p:cNvPr id="387" name="Google Shape;387;p64"/>
          <p:cNvPicPr preferRelativeResize="0"/>
          <p:nvPr/>
        </p:nvPicPr>
        <p:blipFill>
          <a:blip r:embed="rId3">
            <a:alphaModFix/>
          </a:blip>
          <a:stretch>
            <a:fillRect/>
          </a:stretch>
        </p:blipFill>
        <p:spPr>
          <a:xfrm>
            <a:off x="4121250" y="1771650"/>
            <a:ext cx="4381500" cy="2857500"/>
          </a:xfrm>
          <a:prstGeom prst="rect">
            <a:avLst/>
          </a:prstGeom>
          <a:noFill/>
          <a:ln>
            <a:noFill/>
          </a:ln>
        </p:spPr>
      </p:pic>
      <p:pic>
        <p:nvPicPr>
          <p:cNvPr id="388" name="Google Shape;388;p64"/>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Routing and Scheduling Subsystem</a:t>
            </a:r>
            <a:endParaRPr/>
          </a:p>
        </p:txBody>
      </p:sp>
      <p:sp>
        <p:nvSpPr>
          <p:cNvPr id="394" name="Google Shape;394;p6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sz="2500"/>
              <a:t>Use system on multiple devices</a:t>
            </a:r>
            <a:endParaRPr sz="2500"/>
          </a:p>
          <a:p>
            <a:pPr indent="-387350" lvl="0" marL="457200" rtl="0" algn="l">
              <a:lnSpc>
                <a:spcPct val="100000"/>
              </a:lnSpc>
              <a:spcBef>
                <a:spcPts val="0"/>
              </a:spcBef>
              <a:spcAft>
                <a:spcPts val="0"/>
              </a:spcAft>
              <a:buSzPts val="2500"/>
              <a:buChar char="●"/>
            </a:pPr>
            <a:r>
              <a:rPr lang="en" sz="2500"/>
              <a:t>Check delivery/order details</a:t>
            </a:r>
            <a:endParaRPr sz="2500"/>
          </a:p>
          <a:p>
            <a:pPr indent="-387350" lvl="0" marL="457200" rtl="0" algn="l">
              <a:lnSpc>
                <a:spcPct val="100000"/>
              </a:lnSpc>
              <a:spcBef>
                <a:spcPts val="0"/>
              </a:spcBef>
              <a:spcAft>
                <a:spcPts val="0"/>
              </a:spcAft>
              <a:buSzPts val="2500"/>
              <a:buChar char="●"/>
            </a:pPr>
            <a:r>
              <a:rPr lang="en" sz="2500"/>
              <a:t>Organize parcels in warehouse</a:t>
            </a:r>
            <a:endParaRPr sz="2500"/>
          </a:p>
          <a:p>
            <a:pPr indent="-387350" lvl="0" marL="457200" rtl="0" algn="l">
              <a:lnSpc>
                <a:spcPct val="100000"/>
              </a:lnSpc>
              <a:spcBef>
                <a:spcPts val="0"/>
              </a:spcBef>
              <a:spcAft>
                <a:spcPts val="0"/>
              </a:spcAft>
              <a:buSzPts val="2500"/>
              <a:buChar char="●"/>
            </a:pPr>
            <a:r>
              <a:rPr lang="en" sz="2500"/>
              <a:t>Know which parcel is which (identification)</a:t>
            </a:r>
            <a:endParaRPr sz="2500"/>
          </a:p>
          <a:p>
            <a:pPr indent="-387350" lvl="0" marL="457200" rtl="0" algn="l">
              <a:lnSpc>
                <a:spcPct val="100000"/>
              </a:lnSpc>
              <a:spcBef>
                <a:spcPts val="0"/>
              </a:spcBef>
              <a:spcAft>
                <a:spcPts val="0"/>
              </a:spcAft>
              <a:buSzPts val="2500"/>
              <a:buChar char="●"/>
            </a:pPr>
            <a:r>
              <a:rPr lang="en" sz="2500"/>
              <a:t>Easily locate parcels (organization)</a:t>
            </a:r>
            <a:endParaRPr sz="2500"/>
          </a:p>
        </p:txBody>
      </p:sp>
      <p:pic>
        <p:nvPicPr>
          <p:cNvPr id="395" name="Google Shape;395;p65"/>
          <p:cNvPicPr preferRelativeResize="0"/>
          <p:nvPr/>
        </p:nvPicPr>
        <p:blipFill>
          <a:blip r:embed="rId3">
            <a:alphaModFix/>
          </a:blip>
          <a:stretch>
            <a:fillRect/>
          </a:stretch>
        </p:blipFill>
        <p:spPr>
          <a:xfrm>
            <a:off x="7017350" y="2989021"/>
            <a:ext cx="2023625" cy="1962925"/>
          </a:xfrm>
          <a:prstGeom prst="rect">
            <a:avLst/>
          </a:prstGeom>
          <a:noFill/>
          <a:ln>
            <a:noFill/>
          </a:ln>
        </p:spPr>
      </p:pic>
      <p:pic>
        <p:nvPicPr>
          <p:cNvPr id="396" name="Google Shape;396;p65"/>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Account Subsystem</a:t>
            </a:r>
            <a:endParaRPr/>
          </a:p>
        </p:txBody>
      </p:sp>
      <p:sp>
        <p:nvSpPr>
          <p:cNvPr id="402" name="Google Shape;402;p6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sz="2500"/>
              <a:t>Create an account</a:t>
            </a:r>
            <a:endParaRPr sz="2500"/>
          </a:p>
          <a:p>
            <a:pPr indent="-387350" lvl="0" marL="457200" rtl="0" algn="l">
              <a:lnSpc>
                <a:spcPct val="100000"/>
              </a:lnSpc>
              <a:spcBef>
                <a:spcPts val="0"/>
              </a:spcBef>
              <a:spcAft>
                <a:spcPts val="0"/>
              </a:spcAft>
              <a:buSzPts val="2500"/>
              <a:buChar char="●"/>
            </a:pPr>
            <a:r>
              <a:rPr lang="en" sz="2500"/>
              <a:t>Use system on multiple devices</a:t>
            </a:r>
            <a:endParaRPr sz="2500"/>
          </a:p>
          <a:p>
            <a:pPr indent="-387350" lvl="0" marL="457200" rtl="0" algn="l">
              <a:lnSpc>
                <a:spcPct val="100000"/>
              </a:lnSpc>
              <a:spcBef>
                <a:spcPts val="0"/>
              </a:spcBef>
              <a:spcAft>
                <a:spcPts val="0"/>
              </a:spcAft>
              <a:buSzPts val="2500"/>
              <a:buChar char="●"/>
            </a:pPr>
            <a:r>
              <a:rPr lang="en" sz="2500"/>
              <a:t>View account/order history and details</a:t>
            </a:r>
            <a:endParaRPr sz="2500"/>
          </a:p>
          <a:p>
            <a:pPr indent="-387350" lvl="0" marL="457200" rtl="0" algn="l">
              <a:lnSpc>
                <a:spcPct val="100000"/>
              </a:lnSpc>
              <a:spcBef>
                <a:spcPts val="0"/>
              </a:spcBef>
              <a:spcAft>
                <a:spcPts val="0"/>
              </a:spcAft>
              <a:buSzPts val="2500"/>
              <a:buChar char="●"/>
            </a:pPr>
            <a:r>
              <a:rPr lang="en" sz="2500"/>
              <a:t>Customers can pay bills</a:t>
            </a:r>
            <a:endParaRPr sz="2500"/>
          </a:p>
        </p:txBody>
      </p:sp>
      <p:pic>
        <p:nvPicPr>
          <p:cNvPr id="403" name="Google Shape;403;p66"/>
          <p:cNvPicPr preferRelativeResize="0"/>
          <p:nvPr/>
        </p:nvPicPr>
        <p:blipFill>
          <a:blip r:embed="rId3">
            <a:alphaModFix/>
          </a:blip>
          <a:stretch>
            <a:fillRect/>
          </a:stretch>
        </p:blipFill>
        <p:spPr>
          <a:xfrm>
            <a:off x="5863475" y="2523925"/>
            <a:ext cx="3021850" cy="2457775"/>
          </a:xfrm>
          <a:prstGeom prst="rect">
            <a:avLst/>
          </a:prstGeom>
          <a:noFill/>
          <a:ln>
            <a:noFill/>
          </a:ln>
        </p:spPr>
      </p:pic>
      <p:pic>
        <p:nvPicPr>
          <p:cNvPr id="404" name="Google Shape;404;p66"/>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Pickup Request Subsystem</a:t>
            </a:r>
            <a:endParaRPr/>
          </a:p>
        </p:txBody>
      </p:sp>
      <p:sp>
        <p:nvSpPr>
          <p:cNvPr id="410" name="Google Shape;410;p6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sz="2500"/>
              <a:t>Place an order</a:t>
            </a:r>
            <a:endParaRPr sz="2500"/>
          </a:p>
          <a:p>
            <a:pPr indent="-387350" lvl="0" marL="457200" rtl="0" algn="l">
              <a:lnSpc>
                <a:spcPct val="100000"/>
              </a:lnSpc>
              <a:spcBef>
                <a:spcPts val="0"/>
              </a:spcBef>
              <a:spcAft>
                <a:spcPts val="0"/>
              </a:spcAft>
              <a:buSzPts val="2500"/>
              <a:buChar char="●"/>
            </a:pPr>
            <a:r>
              <a:rPr lang="en" sz="2500"/>
              <a:t>Get a cost estimate</a:t>
            </a:r>
            <a:endParaRPr sz="2500"/>
          </a:p>
          <a:p>
            <a:pPr indent="-387350" lvl="0" marL="457200" rtl="0" algn="l">
              <a:lnSpc>
                <a:spcPct val="100000"/>
              </a:lnSpc>
              <a:spcBef>
                <a:spcPts val="0"/>
              </a:spcBef>
              <a:spcAft>
                <a:spcPts val="0"/>
              </a:spcAft>
              <a:buSzPts val="2500"/>
              <a:buChar char="●"/>
            </a:pPr>
            <a:r>
              <a:rPr lang="en" sz="2500"/>
              <a:t>Upgrade service quality</a:t>
            </a:r>
            <a:endParaRPr sz="2500"/>
          </a:p>
          <a:p>
            <a:pPr indent="-387350" lvl="0" marL="457200" rtl="0" algn="l">
              <a:lnSpc>
                <a:spcPct val="100000"/>
              </a:lnSpc>
              <a:spcBef>
                <a:spcPts val="0"/>
              </a:spcBef>
              <a:spcAft>
                <a:spcPts val="0"/>
              </a:spcAft>
              <a:buSzPts val="2500"/>
              <a:buChar char="●"/>
            </a:pPr>
            <a:r>
              <a:rPr lang="en" sz="2500"/>
              <a:t>Add additional service requests with orders</a:t>
            </a:r>
            <a:endParaRPr sz="2500"/>
          </a:p>
          <a:p>
            <a:pPr indent="-387350" lvl="0" marL="457200" rtl="0" algn="l">
              <a:lnSpc>
                <a:spcPct val="100000"/>
              </a:lnSpc>
              <a:spcBef>
                <a:spcPts val="0"/>
              </a:spcBef>
              <a:spcAft>
                <a:spcPts val="0"/>
              </a:spcAft>
              <a:buSzPts val="2500"/>
              <a:buChar char="●"/>
            </a:pPr>
            <a:r>
              <a:rPr lang="en" sz="2500"/>
              <a:t>Customer wants immediate pickup</a:t>
            </a:r>
            <a:endParaRPr sz="2500"/>
          </a:p>
          <a:p>
            <a:pPr indent="-387350" lvl="0" marL="457200" rtl="0" algn="l">
              <a:lnSpc>
                <a:spcPct val="100000"/>
              </a:lnSpc>
              <a:spcBef>
                <a:spcPts val="0"/>
              </a:spcBef>
              <a:spcAft>
                <a:spcPts val="0"/>
              </a:spcAft>
              <a:buSzPts val="2500"/>
              <a:buChar char="●"/>
            </a:pPr>
            <a:r>
              <a:rPr lang="en" sz="2500"/>
              <a:t>Customer wants to schedule a later time in the day for pickup</a:t>
            </a:r>
            <a:endParaRPr sz="2500"/>
          </a:p>
        </p:txBody>
      </p:sp>
      <p:pic>
        <p:nvPicPr>
          <p:cNvPr id="411" name="Google Shape;411;p67"/>
          <p:cNvPicPr preferRelativeResize="0"/>
          <p:nvPr/>
        </p:nvPicPr>
        <p:blipFill rotWithShape="1">
          <a:blip r:embed="rId3">
            <a:alphaModFix/>
          </a:blip>
          <a:srcRect b="0" l="0" r="0" t="0"/>
          <a:stretch/>
        </p:blipFill>
        <p:spPr>
          <a:xfrm>
            <a:off x="7865400" y="0"/>
            <a:ext cx="1278600" cy="1264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Package Delivery Subsystem</a:t>
            </a:r>
            <a:endParaRPr/>
          </a:p>
        </p:txBody>
      </p:sp>
      <p:sp>
        <p:nvSpPr>
          <p:cNvPr id="417" name="Google Shape;417;p6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sz="2500"/>
              <a:t>Track parcels</a:t>
            </a:r>
            <a:endParaRPr sz="2500"/>
          </a:p>
          <a:p>
            <a:pPr indent="-387350" lvl="0" marL="457200" rtl="0" algn="l">
              <a:lnSpc>
                <a:spcPct val="100000"/>
              </a:lnSpc>
              <a:spcBef>
                <a:spcPts val="0"/>
              </a:spcBef>
              <a:spcAft>
                <a:spcPts val="0"/>
              </a:spcAft>
              <a:buSzPts val="2500"/>
              <a:buChar char="●"/>
            </a:pPr>
            <a:r>
              <a:rPr lang="en" sz="2500"/>
              <a:t>See estimated time of arrival</a:t>
            </a:r>
            <a:endParaRPr sz="2500"/>
          </a:p>
          <a:p>
            <a:pPr indent="-387350" lvl="0" marL="457200" rtl="0" algn="l">
              <a:lnSpc>
                <a:spcPct val="100000"/>
              </a:lnSpc>
              <a:spcBef>
                <a:spcPts val="0"/>
              </a:spcBef>
              <a:spcAft>
                <a:spcPts val="0"/>
              </a:spcAft>
              <a:buSzPts val="2500"/>
              <a:buChar char="●"/>
            </a:pPr>
            <a:r>
              <a:rPr lang="en" sz="2500"/>
              <a:t>Notify when parcels arrive</a:t>
            </a:r>
            <a:endParaRPr sz="2500"/>
          </a:p>
          <a:p>
            <a:pPr indent="-387350" lvl="0" marL="457200" rtl="0" algn="l">
              <a:lnSpc>
                <a:spcPct val="100000"/>
              </a:lnSpc>
              <a:spcBef>
                <a:spcPts val="0"/>
              </a:spcBef>
              <a:spcAft>
                <a:spcPts val="0"/>
              </a:spcAft>
              <a:buSzPts val="2500"/>
              <a:buChar char="●"/>
            </a:pPr>
            <a:r>
              <a:rPr lang="en" sz="2500"/>
              <a:t>Record relevant information</a:t>
            </a:r>
            <a:endParaRPr sz="2500"/>
          </a:p>
          <a:p>
            <a:pPr indent="-387350" lvl="0" marL="457200" rtl="0" algn="l">
              <a:lnSpc>
                <a:spcPct val="100000"/>
              </a:lnSpc>
              <a:spcBef>
                <a:spcPts val="0"/>
              </a:spcBef>
              <a:spcAft>
                <a:spcPts val="0"/>
              </a:spcAft>
              <a:buSzPts val="2500"/>
              <a:buChar char="●"/>
            </a:pPr>
            <a:r>
              <a:rPr lang="en" sz="2500"/>
              <a:t>Easily identify parcels</a:t>
            </a:r>
            <a:endParaRPr sz="2500"/>
          </a:p>
        </p:txBody>
      </p:sp>
      <p:pic>
        <p:nvPicPr>
          <p:cNvPr id="418" name="Google Shape;418;p68"/>
          <p:cNvPicPr preferRelativeResize="0"/>
          <p:nvPr/>
        </p:nvPicPr>
        <p:blipFill>
          <a:blip r:embed="rId3">
            <a:alphaModFix/>
          </a:blip>
          <a:stretch>
            <a:fillRect/>
          </a:stretch>
        </p:blipFill>
        <p:spPr>
          <a:xfrm>
            <a:off x="5592850" y="2697825"/>
            <a:ext cx="3330724" cy="2220475"/>
          </a:xfrm>
          <a:prstGeom prst="rect">
            <a:avLst/>
          </a:prstGeom>
          <a:noFill/>
          <a:ln>
            <a:noFill/>
          </a:ln>
        </p:spPr>
      </p:pic>
      <p:pic>
        <p:nvPicPr>
          <p:cNvPr id="419" name="Google Shape;419;p68"/>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Administrative Subsystem</a:t>
            </a:r>
            <a:endParaRPr/>
          </a:p>
        </p:txBody>
      </p:sp>
      <p:sp>
        <p:nvSpPr>
          <p:cNvPr id="425" name="Google Shape;425;p6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Char char="●"/>
            </a:pPr>
            <a:r>
              <a:rPr lang="en" sz="2500"/>
              <a:t>Track parcels</a:t>
            </a:r>
            <a:endParaRPr sz="2500"/>
          </a:p>
          <a:p>
            <a:pPr indent="-387350" lvl="0" marL="457200" rtl="0" algn="l">
              <a:lnSpc>
                <a:spcPct val="100000"/>
              </a:lnSpc>
              <a:spcBef>
                <a:spcPts val="0"/>
              </a:spcBef>
              <a:spcAft>
                <a:spcPts val="0"/>
              </a:spcAft>
              <a:buSzPts val="2500"/>
              <a:buChar char="●"/>
            </a:pPr>
            <a:r>
              <a:rPr lang="en" sz="2500"/>
              <a:t>View account/order history and details</a:t>
            </a:r>
            <a:endParaRPr sz="2500"/>
          </a:p>
          <a:p>
            <a:pPr indent="-387350" lvl="0" marL="457200" rtl="0" algn="l">
              <a:lnSpc>
                <a:spcPct val="100000"/>
              </a:lnSpc>
              <a:spcBef>
                <a:spcPts val="0"/>
              </a:spcBef>
              <a:spcAft>
                <a:spcPts val="0"/>
              </a:spcAft>
              <a:buSzPts val="2500"/>
              <a:buChar char="●"/>
            </a:pPr>
            <a:r>
              <a:rPr lang="en" sz="2500"/>
              <a:t>Check delivery/order details</a:t>
            </a:r>
            <a:endParaRPr sz="2500"/>
          </a:p>
          <a:p>
            <a:pPr indent="-387350" lvl="0" marL="457200" rtl="0" algn="l">
              <a:lnSpc>
                <a:spcPct val="100000"/>
              </a:lnSpc>
              <a:spcBef>
                <a:spcPts val="0"/>
              </a:spcBef>
              <a:spcAft>
                <a:spcPts val="0"/>
              </a:spcAft>
              <a:buSzPts val="2500"/>
              <a:buChar char="●"/>
            </a:pPr>
            <a:r>
              <a:rPr lang="en" sz="2500"/>
              <a:t>Modify data directly</a:t>
            </a:r>
            <a:endParaRPr sz="2500"/>
          </a:p>
          <a:p>
            <a:pPr indent="-387350" lvl="0" marL="457200" rtl="0" algn="l">
              <a:lnSpc>
                <a:spcPct val="100000"/>
              </a:lnSpc>
              <a:spcBef>
                <a:spcPts val="0"/>
              </a:spcBef>
              <a:spcAft>
                <a:spcPts val="0"/>
              </a:spcAft>
              <a:buSzPts val="2500"/>
              <a:buChar char="●"/>
            </a:pPr>
            <a:r>
              <a:rPr lang="en" sz="2500"/>
              <a:t>Update system</a:t>
            </a:r>
            <a:endParaRPr sz="2500"/>
          </a:p>
        </p:txBody>
      </p:sp>
      <p:pic>
        <p:nvPicPr>
          <p:cNvPr id="426" name="Google Shape;426;p69"/>
          <p:cNvPicPr preferRelativeResize="0"/>
          <p:nvPr/>
        </p:nvPicPr>
        <p:blipFill>
          <a:blip r:embed="rId3">
            <a:alphaModFix/>
          </a:blip>
          <a:stretch>
            <a:fillRect/>
          </a:stretch>
        </p:blipFill>
        <p:spPr>
          <a:xfrm>
            <a:off x="6322225" y="2820325"/>
            <a:ext cx="2601350" cy="1953900"/>
          </a:xfrm>
          <a:prstGeom prst="rect">
            <a:avLst/>
          </a:prstGeom>
          <a:noFill/>
          <a:ln>
            <a:noFill/>
          </a:ln>
        </p:spPr>
      </p:pic>
      <p:pic>
        <p:nvPicPr>
          <p:cNvPr id="427" name="Google Shape;427;p69"/>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7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Iteration Schedule</a:t>
            </a:r>
            <a:endParaRPr/>
          </a:p>
        </p:txBody>
      </p:sp>
      <p:graphicFrame>
        <p:nvGraphicFramePr>
          <p:cNvPr id="433" name="Google Shape;433;p70"/>
          <p:cNvGraphicFramePr/>
          <p:nvPr/>
        </p:nvGraphicFramePr>
        <p:xfrm>
          <a:off x="311700" y="1350320"/>
          <a:ext cx="3000000" cy="3000000"/>
        </p:xfrm>
        <a:graphic>
          <a:graphicData uri="http://schemas.openxmlformats.org/drawingml/2006/table">
            <a:tbl>
              <a:tblPr>
                <a:noFill/>
                <a:tableStyleId>{87DD7AF8-8847-4624-B540-B2C3BC079441}</a:tableStyleId>
              </a:tblPr>
              <a:tblGrid>
                <a:gridCol w="2168650"/>
                <a:gridCol w="2091650"/>
                <a:gridCol w="2130150"/>
                <a:gridCol w="2130150"/>
              </a:tblGrid>
              <a:tr h="478950">
                <a:tc>
                  <a:txBody>
                    <a:bodyPr/>
                    <a:lstStyle/>
                    <a:p>
                      <a:pPr indent="0" lvl="0" marL="0" rtl="0" algn="ctr">
                        <a:spcBef>
                          <a:spcPts val="0"/>
                        </a:spcBef>
                        <a:spcAft>
                          <a:spcPts val="0"/>
                        </a:spcAft>
                        <a:buNone/>
                      </a:pPr>
                      <a:r>
                        <a:rPr b="1" lang="en" sz="2600">
                          <a:latin typeface="Economica"/>
                          <a:ea typeface="Economica"/>
                          <a:cs typeface="Economica"/>
                          <a:sym typeface="Economica"/>
                        </a:rPr>
                        <a:t>Iteration </a:t>
                      </a:r>
                      <a:r>
                        <a:rPr b="1" lang="en" sz="2600">
                          <a:latin typeface="Economica"/>
                          <a:ea typeface="Economica"/>
                          <a:cs typeface="Economica"/>
                          <a:sym typeface="Economica"/>
                        </a:rPr>
                        <a:t>1</a:t>
                      </a:r>
                      <a:endParaRPr b="1" sz="2600">
                        <a:latin typeface="Economica"/>
                        <a:ea typeface="Economica"/>
                        <a:cs typeface="Economica"/>
                        <a:sym typeface="Economic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n" sz="2600">
                          <a:latin typeface="Economica"/>
                          <a:ea typeface="Economica"/>
                          <a:cs typeface="Economica"/>
                          <a:sym typeface="Economica"/>
                        </a:rPr>
                        <a:t>Iteration </a:t>
                      </a:r>
                      <a:r>
                        <a:rPr b="1" lang="en" sz="2600">
                          <a:latin typeface="Economica"/>
                          <a:ea typeface="Economica"/>
                          <a:cs typeface="Economica"/>
                          <a:sym typeface="Economica"/>
                        </a:rPr>
                        <a:t>2</a:t>
                      </a:r>
                      <a:endParaRPr b="1" sz="2600">
                        <a:latin typeface="Economica"/>
                        <a:ea typeface="Economica"/>
                        <a:cs typeface="Economica"/>
                        <a:sym typeface="Economic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n" sz="2600">
                          <a:latin typeface="Economica"/>
                          <a:ea typeface="Economica"/>
                          <a:cs typeface="Economica"/>
                          <a:sym typeface="Economica"/>
                        </a:rPr>
                        <a:t>Iteration </a:t>
                      </a:r>
                      <a:r>
                        <a:rPr b="1" lang="en" sz="2600">
                          <a:latin typeface="Economica"/>
                          <a:ea typeface="Economica"/>
                          <a:cs typeface="Economica"/>
                          <a:sym typeface="Economica"/>
                        </a:rPr>
                        <a:t>3</a:t>
                      </a:r>
                      <a:endParaRPr b="1" sz="2600">
                        <a:latin typeface="Economica"/>
                        <a:ea typeface="Economica"/>
                        <a:cs typeface="Economica"/>
                        <a:sym typeface="Economic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n" sz="2600">
                          <a:latin typeface="Economica"/>
                          <a:ea typeface="Economica"/>
                          <a:cs typeface="Economica"/>
                          <a:sym typeface="Economica"/>
                        </a:rPr>
                        <a:t>Iteration </a:t>
                      </a:r>
                      <a:r>
                        <a:rPr b="1" lang="en" sz="2600">
                          <a:latin typeface="Economica"/>
                          <a:ea typeface="Economica"/>
                          <a:cs typeface="Economica"/>
                          <a:sym typeface="Economica"/>
                        </a:rPr>
                        <a:t>4</a:t>
                      </a:r>
                      <a:endParaRPr b="1" sz="2600">
                        <a:latin typeface="Economica"/>
                        <a:ea typeface="Economica"/>
                        <a:cs typeface="Economica"/>
                        <a:sym typeface="Economic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tcPr>
                </a:tc>
              </a:tr>
              <a:tr h="478950">
                <a:tc>
                  <a:txBody>
                    <a:bodyPr/>
                    <a:lstStyle/>
                    <a:p>
                      <a:pPr indent="0" lvl="0" marL="0" rtl="0" algn="ctr">
                        <a:spcBef>
                          <a:spcPts val="0"/>
                        </a:spcBef>
                        <a:spcAft>
                          <a:spcPts val="0"/>
                        </a:spcAft>
                        <a:buNone/>
                      </a:pPr>
                      <a:r>
                        <a:rPr lang="en" sz="2600">
                          <a:latin typeface="Economica"/>
                          <a:ea typeface="Economica"/>
                          <a:cs typeface="Economica"/>
                          <a:sym typeface="Economica"/>
                        </a:rPr>
                        <a:t>10 Weeks</a:t>
                      </a:r>
                      <a:endParaRPr sz="2600">
                        <a:latin typeface="Economica"/>
                        <a:ea typeface="Economica"/>
                        <a:cs typeface="Economica"/>
                        <a:sym typeface="Economic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600">
                          <a:latin typeface="Economica"/>
                          <a:ea typeface="Economica"/>
                          <a:cs typeface="Economica"/>
                          <a:sym typeface="Economica"/>
                        </a:rPr>
                        <a:t>10 Weeks</a:t>
                      </a:r>
                      <a:endParaRPr sz="2600">
                        <a:latin typeface="Economica"/>
                        <a:ea typeface="Economica"/>
                        <a:cs typeface="Economica"/>
                        <a:sym typeface="Economic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600">
                          <a:latin typeface="Economica"/>
                          <a:ea typeface="Economica"/>
                          <a:cs typeface="Economica"/>
                          <a:sym typeface="Economica"/>
                        </a:rPr>
                        <a:t>10 Weeks</a:t>
                      </a:r>
                      <a:endParaRPr sz="2600">
                        <a:latin typeface="Economica"/>
                        <a:ea typeface="Economica"/>
                        <a:cs typeface="Economica"/>
                        <a:sym typeface="Economic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2600">
                          <a:latin typeface="Economica"/>
                          <a:ea typeface="Economica"/>
                          <a:cs typeface="Economica"/>
                          <a:sym typeface="Economica"/>
                        </a:rPr>
                        <a:t>5 Weeks</a:t>
                      </a:r>
                      <a:endParaRPr sz="2600">
                        <a:latin typeface="Economica"/>
                        <a:ea typeface="Economica"/>
                        <a:cs typeface="Economica"/>
                        <a:sym typeface="Economic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42225">
                <a:tc>
                  <a:txBody>
                    <a:bodyPr/>
                    <a:lstStyle/>
                    <a:p>
                      <a:pPr indent="0" lvl="0" marL="0" rtl="0" algn="l">
                        <a:spcBef>
                          <a:spcPts val="0"/>
                        </a:spcBef>
                        <a:spcAft>
                          <a:spcPts val="0"/>
                        </a:spcAft>
                        <a:buClr>
                          <a:schemeClr val="dk1"/>
                        </a:buClr>
                        <a:buSzPts val="1100"/>
                        <a:buFont typeface="Arial"/>
                        <a:buNone/>
                      </a:pPr>
                      <a:r>
                        <a:rPr i="1" lang="en" sz="1800">
                          <a:solidFill>
                            <a:schemeClr val="dk1"/>
                          </a:solidFill>
                        </a:rPr>
                        <a:t>5. Get a cost estimate</a:t>
                      </a:r>
                      <a:endParaRPr i="1" sz="1800">
                        <a:solidFill>
                          <a:schemeClr val="dk1"/>
                        </a:solidFill>
                      </a:endParaRPr>
                    </a:p>
                    <a:p>
                      <a:pPr indent="0" lvl="0" marL="0" rtl="0" algn="l">
                        <a:spcBef>
                          <a:spcPts val="0"/>
                        </a:spcBef>
                        <a:spcAft>
                          <a:spcPts val="0"/>
                        </a:spcAft>
                        <a:buClr>
                          <a:schemeClr val="dk1"/>
                        </a:buClr>
                        <a:buSzPts val="1100"/>
                        <a:buFont typeface="Arial"/>
                        <a:buNone/>
                      </a:pPr>
                      <a:r>
                        <a:rPr i="1" lang="en" sz="1800">
                          <a:solidFill>
                            <a:schemeClr val="dk1"/>
                          </a:solidFill>
                        </a:rPr>
                        <a:t>6. Place an order</a:t>
                      </a:r>
                      <a:endParaRPr i="1" sz="1800">
                        <a:solidFill>
                          <a:schemeClr val="dk1"/>
                        </a:solidFill>
                      </a:endParaRPr>
                    </a:p>
                    <a:p>
                      <a:pPr indent="0" lvl="0" marL="0" rtl="0" algn="l">
                        <a:spcBef>
                          <a:spcPts val="0"/>
                        </a:spcBef>
                        <a:spcAft>
                          <a:spcPts val="0"/>
                        </a:spcAft>
                        <a:buClr>
                          <a:schemeClr val="dk1"/>
                        </a:buClr>
                        <a:buSzPts val="1100"/>
                        <a:buFont typeface="Arial"/>
                        <a:buNone/>
                      </a:pPr>
                      <a:r>
                        <a:rPr i="1" lang="en" sz="1800">
                          <a:solidFill>
                            <a:schemeClr val="dk1"/>
                          </a:solidFill>
                        </a:rPr>
                        <a:t>7. Create an account</a:t>
                      </a:r>
                      <a:endParaRPr i="1" sz="1800">
                        <a:solidFill>
                          <a:schemeClr val="dk1"/>
                        </a:solidFill>
                      </a:endParaRPr>
                    </a:p>
                    <a:p>
                      <a:pPr indent="0" lvl="0" marL="0" rtl="0" algn="l">
                        <a:spcBef>
                          <a:spcPts val="0"/>
                        </a:spcBef>
                        <a:spcAft>
                          <a:spcPts val="0"/>
                        </a:spcAft>
                        <a:buClr>
                          <a:schemeClr val="dk1"/>
                        </a:buClr>
                        <a:buSzPts val="1100"/>
                        <a:buFont typeface="Arial"/>
                        <a:buNone/>
                      </a:pPr>
                      <a:r>
                        <a:t/>
                      </a:r>
                      <a:endParaRPr i="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i="1" lang="en" sz="1800">
                          <a:solidFill>
                            <a:schemeClr val="dk1"/>
                          </a:solidFill>
                        </a:rPr>
                        <a:t>11. Modify data directly</a:t>
                      </a:r>
                      <a:endParaRPr i="1" sz="1800">
                        <a:solidFill>
                          <a:schemeClr val="dk1"/>
                        </a:solidFill>
                      </a:endParaRPr>
                    </a:p>
                    <a:p>
                      <a:pPr indent="0" lvl="0" marL="0" rtl="0" algn="l">
                        <a:spcBef>
                          <a:spcPts val="0"/>
                        </a:spcBef>
                        <a:spcAft>
                          <a:spcPts val="0"/>
                        </a:spcAft>
                        <a:buClr>
                          <a:schemeClr val="dk1"/>
                        </a:buClr>
                        <a:buSzPts val="1100"/>
                        <a:buFont typeface="Arial"/>
                        <a:buNone/>
                      </a:pPr>
                      <a:r>
                        <a:rPr i="1" lang="en" sz="1800">
                          <a:solidFill>
                            <a:schemeClr val="dk1"/>
                          </a:solidFill>
                        </a:rPr>
                        <a:t>13. See estimated time of arrival</a:t>
                      </a:r>
                      <a:endParaRPr i="1" sz="1800">
                        <a:solidFill>
                          <a:schemeClr val="dk1"/>
                        </a:solidFill>
                      </a:endParaRPr>
                    </a:p>
                    <a:p>
                      <a:pPr indent="0" lvl="0" marL="0" rtl="0" algn="l">
                        <a:spcBef>
                          <a:spcPts val="0"/>
                        </a:spcBef>
                        <a:spcAft>
                          <a:spcPts val="0"/>
                        </a:spcAft>
                        <a:buClr>
                          <a:schemeClr val="dk1"/>
                        </a:buClr>
                        <a:buSzPts val="1100"/>
                        <a:buFont typeface="Arial"/>
                        <a:buNone/>
                      </a:pPr>
                      <a:r>
                        <a:rPr i="1" lang="en" sz="1800">
                          <a:solidFill>
                            <a:schemeClr val="dk1"/>
                          </a:solidFill>
                        </a:rPr>
                        <a:t>18. Meet with small group of regular customers</a:t>
                      </a:r>
                      <a:endParaRPr i="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i="1" lang="en" sz="1800">
                          <a:solidFill>
                            <a:schemeClr val="dk1"/>
                          </a:solidFill>
                        </a:rPr>
                        <a:t>19. Track parcels</a:t>
                      </a:r>
                      <a:endParaRPr i="1" sz="1800">
                        <a:solidFill>
                          <a:schemeClr val="dk1"/>
                        </a:solidFill>
                      </a:endParaRPr>
                    </a:p>
                    <a:p>
                      <a:pPr indent="0" lvl="0" marL="0" rtl="0" algn="l">
                        <a:spcBef>
                          <a:spcPts val="0"/>
                        </a:spcBef>
                        <a:spcAft>
                          <a:spcPts val="0"/>
                        </a:spcAft>
                        <a:buClr>
                          <a:schemeClr val="dk1"/>
                        </a:buClr>
                        <a:buSzPts val="1100"/>
                        <a:buFont typeface="Arial"/>
                        <a:buNone/>
                      </a:pPr>
                      <a:r>
                        <a:rPr i="1" lang="en" sz="1800">
                          <a:solidFill>
                            <a:schemeClr val="dk1"/>
                          </a:solidFill>
                        </a:rPr>
                        <a:t>22. Customers can pay bills</a:t>
                      </a:r>
                      <a:endParaRPr i="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i="1" lang="en" sz="1800">
                          <a:solidFill>
                            <a:schemeClr val="dk1"/>
                          </a:solidFill>
                        </a:rPr>
                        <a:t>27. Release accepted version</a:t>
                      </a:r>
                      <a:endParaRPr i="1" sz="1800">
                        <a:solidFill>
                          <a:schemeClr val="dk1"/>
                        </a:solidFill>
                      </a:endParaRPr>
                    </a:p>
                    <a:p>
                      <a:pPr indent="0" lvl="0" marL="0" rtl="0" algn="l">
                        <a:spcBef>
                          <a:spcPts val="0"/>
                        </a:spcBef>
                        <a:spcAft>
                          <a:spcPts val="0"/>
                        </a:spcAft>
                        <a:buClr>
                          <a:schemeClr val="dk1"/>
                        </a:buClr>
                        <a:buSzPts val="1100"/>
                        <a:buFont typeface="Arial"/>
                        <a:buNone/>
                      </a:pPr>
                      <a:r>
                        <a:rPr i="1" lang="en" sz="1800">
                          <a:solidFill>
                            <a:schemeClr val="dk1"/>
                          </a:solidFill>
                        </a:rPr>
                        <a:t>28. End user training</a:t>
                      </a:r>
                      <a:endParaRPr i="1"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34" name="Google Shape;434;p70"/>
          <p:cNvSpPr txBox="1"/>
          <p:nvPr/>
        </p:nvSpPr>
        <p:spPr>
          <a:xfrm>
            <a:off x="1736200" y="974500"/>
            <a:ext cx="85206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Open Sans"/>
                <a:ea typeface="Open Sans"/>
                <a:cs typeface="Open Sans"/>
                <a:sym typeface="Open Sans"/>
              </a:rPr>
              <a:t>E</a:t>
            </a:r>
            <a:r>
              <a:rPr i="1" lang="en" sz="1800">
                <a:solidFill>
                  <a:schemeClr val="dk2"/>
                </a:solidFill>
                <a:latin typeface="Open Sans"/>
                <a:ea typeface="Open Sans"/>
                <a:cs typeface="Open Sans"/>
                <a:sym typeface="Open Sans"/>
              </a:rPr>
              <a:t>asy to see version with selected use cases and tasks</a:t>
            </a:r>
            <a:endParaRPr i="1" sz="1800">
              <a:solidFill>
                <a:schemeClr val="dk2"/>
              </a:solidFill>
              <a:latin typeface="Open Sans"/>
              <a:ea typeface="Open Sans"/>
              <a:cs typeface="Open Sans"/>
              <a:sym typeface="Open Sans"/>
            </a:endParaRPr>
          </a:p>
        </p:txBody>
      </p:sp>
      <p:pic>
        <p:nvPicPr>
          <p:cNvPr id="435" name="Google Shape;435;p70"/>
          <p:cNvPicPr preferRelativeResize="0"/>
          <p:nvPr/>
        </p:nvPicPr>
        <p:blipFill rotWithShape="1">
          <a:blip r:embed="rId3">
            <a:alphaModFix/>
          </a:blip>
          <a:srcRect b="0" l="0" r="0" t="0"/>
          <a:stretch/>
        </p:blipFill>
        <p:spPr>
          <a:xfrm>
            <a:off x="7865400" y="0"/>
            <a:ext cx="1278600" cy="1264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7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Iteration Schedule</a:t>
            </a:r>
            <a:endParaRPr/>
          </a:p>
        </p:txBody>
      </p:sp>
      <p:graphicFrame>
        <p:nvGraphicFramePr>
          <p:cNvPr id="441" name="Google Shape;441;p71"/>
          <p:cNvGraphicFramePr/>
          <p:nvPr/>
        </p:nvGraphicFramePr>
        <p:xfrm>
          <a:off x="388175" y="1359258"/>
          <a:ext cx="3000000" cy="3000000"/>
        </p:xfrm>
        <a:graphic>
          <a:graphicData uri="http://schemas.openxmlformats.org/drawingml/2006/table">
            <a:tbl>
              <a:tblPr>
                <a:noFill/>
                <a:tableStyleId>{87DD7AF8-8847-4624-B540-B2C3BC079441}</a:tableStyleId>
              </a:tblPr>
              <a:tblGrid>
                <a:gridCol w="2168650"/>
                <a:gridCol w="2091650"/>
                <a:gridCol w="2130150"/>
                <a:gridCol w="2130150"/>
              </a:tblGrid>
              <a:tr h="382275">
                <a:tc>
                  <a:txBody>
                    <a:bodyPr/>
                    <a:lstStyle/>
                    <a:p>
                      <a:pPr indent="0" lvl="0" marL="0" rtl="0" algn="ctr">
                        <a:spcBef>
                          <a:spcPts val="0"/>
                        </a:spcBef>
                        <a:spcAft>
                          <a:spcPts val="0"/>
                        </a:spcAft>
                        <a:buNone/>
                      </a:pPr>
                      <a:r>
                        <a:rPr b="1" lang="en"/>
                        <a:t>Iteration 1</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n"/>
                        <a:t>Iteration 2</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n"/>
                        <a:t>Iteration 3</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tcPr>
                </a:tc>
                <a:tc>
                  <a:txBody>
                    <a:bodyPr/>
                    <a:lstStyle/>
                    <a:p>
                      <a:pPr indent="0" lvl="0" marL="0" rtl="0" algn="ctr">
                        <a:spcBef>
                          <a:spcPts val="0"/>
                        </a:spcBef>
                        <a:spcAft>
                          <a:spcPts val="0"/>
                        </a:spcAft>
                        <a:buNone/>
                      </a:pPr>
                      <a:r>
                        <a:rPr b="1" lang="en"/>
                        <a:t>Iteration 4</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5A6BD"/>
                    </a:solidFill>
                  </a:tcPr>
                </a:tc>
              </a:tr>
              <a:tr h="382275">
                <a:tc>
                  <a:txBody>
                    <a:bodyPr/>
                    <a:lstStyle/>
                    <a:p>
                      <a:pPr indent="0" lvl="0" marL="0" rtl="0" algn="ctr">
                        <a:spcBef>
                          <a:spcPts val="0"/>
                        </a:spcBef>
                        <a:spcAft>
                          <a:spcPts val="0"/>
                        </a:spcAft>
                        <a:buNone/>
                      </a:pPr>
                      <a:r>
                        <a:rPr lang="en"/>
                        <a:t>10 Weeks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10 Weeks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10 Weeks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5 Weeks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50600">
                <a:tc>
                  <a:txBody>
                    <a:bodyPr/>
                    <a:lstStyle/>
                    <a:p>
                      <a:pPr indent="0" lvl="0" marL="0" rtl="0" algn="l">
                        <a:spcBef>
                          <a:spcPts val="0"/>
                        </a:spcBef>
                        <a:spcAft>
                          <a:spcPts val="0"/>
                        </a:spcAft>
                        <a:buNone/>
                      </a:pPr>
                      <a:r>
                        <a:rPr lang="en" sz="1200">
                          <a:solidFill>
                            <a:schemeClr val="dk1"/>
                          </a:solidFill>
                        </a:rPr>
                        <a:t>1. View account/order history and details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 Check delivery/order detail</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3. Record relevant information</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4. Easily identify parcels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5. Get a cost estimate</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6. Place an order</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7. Create an account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8. Organize parcels in warehouse</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9. Know which parcel is which (identification)</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10. Easily locate parcels (organization)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11. Modify data directly</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12. Update system</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13. See estimated time of arrival</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14. Notify when parcels arrive</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15. Upgrade service quality</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16. Add additional service requests with orders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17. Meet with the owner</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18. Meet with small group of regular customers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19. Track parcels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20. Customer wants immediate pickup</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21. Customer wants to schedule a later time in the day for pickup</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22. Customers can pay bills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23. Use system on multiple devices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24. Perform acceptance tests with users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25. Set up user “simulated live environment”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26. Test in “simulated live environment”</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27. Release accepted version</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28. End user training</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42" name="Google Shape;442;p71"/>
          <p:cNvSpPr txBox="1"/>
          <p:nvPr/>
        </p:nvSpPr>
        <p:spPr>
          <a:xfrm>
            <a:off x="2841600" y="948275"/>
            <a:ext cx="34608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2"/>
                </a:solidFill>
                <a:latin typeface="Open Sans"/>
                <a:ea typeface="Open Sans"/>
                <a:cs typeface="Open Sans"/>
                <a:sym typeface="Open Sans"/>
              </a:rPr>
              <a:t>Complete iteration schedule</a:t>
            </a:r>
            <a:endParaRPr i="1" sz="1800">
              <a:solidFill>
                <a:schemeClr val="dk2"/>
              </a:solidFill>
              <a:latin typeface="Open Sans"/>
              <a:ea typeface="Open Sans"/>
              <a:cs typeface="Open Sans"/>
              <a:sym typeface="Open Sans"/>
            </a:endParaRPr>
          </a:p>
        </p:txBody>
      </p:sp>
      <p:pic>
        <p:nvPicPr>
          <p:cNvPr id="443" name="Google Shape;443;p71"/>
          <p:cNvPicPr preferRelativeResize="0"/>
          <p:nvPr/>
        </p:nvPicPr>
        <p:blipFill rotWithShape="1">
          <a:blip r:embed="rId3">
            <a:alphaModFix/>
          </a:blip>
          <a:srcRect b="0" l="0" r="0" t="0"/>
          <a:stretch/>
        </p:blipFill>
        <p:spPr>
          <a:xfrm>
            <a:off x="7865400" y="0"/>
            <a:ext cx="1278600" cy="1264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 Breakdown Structure</a:t>
            </a:r>
            <a:endParaRPr/>
          </a:p>
        </p:txBody>
      </p:sp>
      <p:sp>
        <p:nvSpPr>
          <p:cNvPr id="449" name="Google Shape;449;p72"/>
          <p:cNvSpPr txBox="1"/>
          <p:nvPr>
            <p:ph idx="1" type="body"/>
          </p:nvPr>
        </p:nvSpPr>
        <p:spPr>
          <a:xfrm>
            <a:off x="311700" y="1091375"/>
            <a:ext cx="4260300" cy="3354000"/>
          </a:xfrm>
          <a:prstGeom prst="rect">
            <a:avLst/>
          </a:prstGeom>
        </p:spPr>
        <p:txBody>
          <a:bodyPr anchorCtr="0" anchor="t" bIns="91425" lIns="91425" spcFirstLastPara="1" rIns="91425" wrap="square" tIns="91425">
            <a:noAutofit/>
          </a:bodyPr>
          <a:lstStyle/>
          <a:p>
            <a:pPr indent="-368300" lvl="0" marL="228600" rtl="0" algn="l">
              <a:lnSpc>
                <a:spcPct val="100000"/>
              </a:lnSpc>
              <a:spcBef>
                <a:spcPts val="0"/>
              </a:spcBef>
              <a:spcAft>
                <a:spcPts val="0"/>
              </a:spcAft>
              <a:buSzPts val="2200"/>
              <a:buAutoNum type="romanUcPeriod"/>
            </a:pPr>
            <a:r>
              <a:rPr lang="en" sz="2200"/>
              <a:t>Project Planning</a:t>
            </a:r>
            <a:endParaRPr sz="2200"/>
          </a:p>
          <a:p>
            <a:pPr indent="-342900" lvl="0" marL="457200" rtl="0" algn="l">
              <a:lnSpc>
                <a:spcPct val="100000"/>
              </a:lnSpc>
              <a:spcBef>
                <a:spcPts val="0"/>
              </a:spcBef>
              <a:spcAft>
                <a:spcPts val="0"/>
              </a:spcAft>
              <a:buSzPts val="1800"/>
              <a:buChar char="●"/>
            </a:pPr>
            <a:r>
              <a:rPr lang="en"/>
              <a:t>Develop WBS and build a schedule and then plan the work -</a:t>
            </a:r>
            <a:r>
              <a:rPr lang="en"/>
              <a:t> </a:t>
            </a:r>
            <a:r>
              <a:rPr lang="en"/>
              <a:t>½ day.</a:t>
            </a:r>
            <a:endParaRPr/>
          </a:p>
          <a:p>
            <a:pPr indent="0" lvl="0" marL="457200" rtl="0" algn="l">
              <a:lnSpc>
                <a:spcPct val="100000"/>
              </a:lnSpc>
              <a:spcBef>
                <a:spcPts val="0"/>
              </a:spcBef>
              <a:spcAft>
                <a:spcPts val="0"/>
              </a:spcAft>
              <a:buNone/>
            </a:pPr>
            <a:r>
              <a:t/>
            </a:r>
            <a:endParaRPr sz="2200"/>
          </a:p>
          <a:p>
            <a:pPr indent="-368300" lvl="0" marL="228600" rtl="0" algn="l">
              <a:lnSpc>
                <a:spcPct val="100000"/>
              </a:lnSpc>
              <a:spcBef>
                <a:spcPts val="0"/>
              </a:spcBef>
              <a:spcAft>
                <a:spcPts val="0"/>
              </a:spcAft>
              <a:buSzPts val="2200"/>
              <a:buAutoNum type="romanUcPeriod"/>
            </a:pPr>
            <a:r>
              <a:rPr lang="en" sz="2200"/>
              <a:t>Analysis Tasks</a:t>
            </a:r>
            <a:endParaRPr sz="2200"/>
          </a:p>
          <a:p>
            <a:pPr indent="-342900" lvl="0" marL="457200" rtl="0" algn="l">
              <a:lnSpc>
                <a:spcPct val="100000"/>
              </a:lnSpc>
              <a:spcBef>
                <a:spcPts val="0"/>
              </a:spcBef>
              <a:spcAft>
                <a:spcPts val="0"/>
              </a:spcAft>
              <a:buSzPts val="1800"/>
              <a:buChar char="●"/>
            </a:pPr>
            <a:r>
              <a:rPr lang="en"/>
              <a:t>Meet with the owner - ½ day.</a:t>
            </a:r>
            <a:endParaRPr/>
          </a:p>
          <a:p>
            <a:pPr indent="-342900" lvl="0" marL="457200" rtl="0" algn="l">
              <a:lnSpc>
                <a:spcPct val="100000"/>
              </a:lnSpc>
              <a:spcBef>
                <a:spcPts val="0"/>
              </a:spcBef>
              <a:spcAft>
                <a:spcPts val="0"/>
              </a:spcAft>
              <a:buSzPts val="1800"/>
              <a:buChar char="●"/>
            </a:pPr>
            <a:r>
              <a:rPr lang="en"/>
              <a:t>Meet with small group of regular</a:t>
            </a:r>
            <a:r>
              <a:rPr lang="en"/>
              <a:t> </a:t>
            </a:r>
            <a:r>
              <a:rPr lang="en"/>
              <a:t>customers - 1 day.</a:t>
            </a:r>
            <a:endParaRPr/>
          </a:p>
          <a:p>
            <a:pPr indent="-342900" lvl="0" marL="457200" rtl="0" algn="l">
              <a:lnSpc>
                <a:spcPct val="100000"/>
              </a:lnSpc>
              <a:spcBef>
                <a:spcPts val="0"/>
              </a:spcBef>
              <a:spcAft>
                <a:spcPts val="0"/>
              </a:spcAft>
              <a:buSzPts val="1800"/>
              <a:buChar char="●"/>
            </a:pPr>
            <a:r>
              <a:rPr lang="en"/>
              <a:t>Model user interactions - 2 days.</a:t>
            </a:r>
            <a:endParaRPr/>
          </a:p>
          <a:p>
            <a:pPr indent="-342900" lvl="0" marL="457200" rtl="0" algn="l">
              <a:lnSpc>
                <a:spcPct val="100000"/>
              </a:lnSpc>
              <a:spcBef>
                <a:spcPts val="0"/>
              </a:spcBef>
              <a:spcAft>
                <a:spcPts val="0"/>
              </a:spcAft>
              <a:buSzPts val="1800"/>
              <a:buChar char="●"/>
            </a:pPr>
            <a:r>
              <a:rPr lang="en"/>
              <a:t>Define required informations and</a:t>
            </a:r>
            <a:r>
              <a:rPr lang="en"/>
              <a:t> </a:t>
            </a:r>
            <a:r>
              <a:rPr lang="en"/>
              <a:t>data elements - 1 day.</a:t>
            </a:r>
            <a:endParaRPr/>
          </a:p>
          <a:p>
            <a:pPr indent="0" lvl="0" marL="0" rtl="0" algn="l">
              <a:spcBef>
                <a:spcPts val="0"/>
              </a:spcBef>
              <a:spcAft>
                <a:spcPts val="0"/>
              </a:spcAft>
              <a:buNone/>
            </a:pPr>
            <a:r>
              <a:t/>
            </a:r>
            <a:endParaRPr/>
          </a:p>
        </p:txBody>
      </p:sp>
      <p:sp>
        <p:nvSpPr>
          <p:cNvPr id="450" name="Google Shape;450;p72"/>
          <p:cNvSpPr txBox="1"/>
          <p:nvPr>
            <p:ph idx="1" type="body"/>
          </p:nvPr>
        </p:nvSpPr>
        <p:spPr>
          <a:xfrm>
            <a:off x="4699325" y="1091375"/>
            <a:ext cx="42603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t>III. Design Tasks</a:t>
            </a:r>
            <a:endParaRPr sz="2200"/>
          </a:p>
          <a:p>
            <a:pPr indent="-342900" lvl="0" marL="457200" rtl="0" algn="l">
              <a:lnSpc>
                <a:spcPct val="100000"/>
              </a:lnSpc>
              <a:spcBef>
                <a:spcPts val="0"/>
              </a:spcBef>
              <a:spcAft>
                <a:spcPts val="0"/>
              </a:spcAft>
              <a:buSzPts val="1800"/>
              <a:buChar char="●"/>
            </a:pPr>
            <a:r>
              <a:rPr lang="en"/>
              <a:t>Design database schema - 1 day.</a:t>
            </a:r>
            <a:endParaRPr/>
          </a:p>
          <a:p>
            <a:pPr indent="-342900" lvl="0" marL="457200" rtl="0" algn="l">
              <a:lnSpc>
                <a:spcPct val="100000"/>
              </a:lnSpc>
              <a:spcBef>
                <a:spcPts val="0"/>
              </a:spcBef>
              <a:spcAft>
                <a:spcPts val="0"/>
              </a:spcAft>
              <a:buSzPts val="1800"/>
              <a:buChar char="●"/>
            </a:pPr>
            <a:r>
              <a:rPr lang="en"/>
              <a:t>Identify program classes and methods - ½ day.</a:t>
            </a:r>
            <a:endParaRPr/>
          </a:p>
          <a:p>
            <a:pPr indent="-342900" lvl="0" marL="457200" rtl="0" algn="l">
              <a:lnSpc>
                <a:spcPct val="100000"/>
              </a:lnSpc>
              <a:spcBef>
                <a:spcPts val="0"/>
              </a:spcBef>
              <a:spcAft>
                <a:spcPts val="0"/>
              </a:spcAft>
              <a:buSzPts val="1800"/>
              <a:buChar char="●"/>
            </a:pPr>
            <a:r>
              <a:rPr lang="en"/>
              <a:t>Design screen layouts and develop cross-links - 2 days.</a:t>
            </a:r>
            <a:endParaRPr/>
          </a:p>
        </p:txBody>
      </p:sp>
      <p:pic>
        <p:nvPicPr>
          <p:cNvPr id="451" name="Google Shape;451;p72"/>
          <p:cNvPicPr preferRelativeResize="0"/>
          <p:nvPr/>
        </p:nvPicPr>
        <p:blipFill>
          <a:blip r:embed="rId3">
            <a:alphaModFix/>
          </a:blip>
          <a:stretch>
            <a:fillRect/>
          </a:stretch>
        </p:blipFill>
        <p:spPr>
          <a:xfrm>
            <a:off x="6633263" y="2820325"/>
            <a:ext cx="2199025" cy="2199025"/>
          </a:xfrm>
          <a:prstGeom prst="rect">
            <a:avLst/>
          </a:prstGeom>
          <a:noFill/>
          <a:ln>
            <a:noFill/>
          </a:ln>
        </p:spPr>
      </p:pic>
      <p:pic>
        <p:nvPicPr>
          <p:cNvPr id="452" name="Google Shape;452;p72"/>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 Breakdown Structure (cont.)</a:t>
            </a:r>
            <a:endParaRPr/>
          </a:p>
        </p:txBody>
      </p:sp>
      <p:sp>
        <p:nvSpPr>
          <p:cNvPr id="458" name="Google Shape;458;p73"/>
          <p:cNvSpPr txBox="1"/>
          <p:nvPr>
            <p:ph idx="1" type="body"/>
          </p:nvPr>
        </p:nvSpPr>
        <p:spPr>
          <a:xfrm>
            <a:off x="425850" y="989400"/>
            <a:ext cx="4260300" cy="335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t>Build Tasks</a:t>
            </a:r>
            <a:endParaRPr sz="2200"/>
          </a:p>
          <a:p>
            <a:pPr indent="-342900" lvl="0" marL="457200" rtl="0" algn="l">
              <a:lnSpc>
                <a:spcPct val="100000"/>
              </a:lnSpc>
              <a:spcBef>
                <a:spcPts val="0"/>
              </a:spcBef>
              <a:spcAft>
                <a:spcPts val="0"/>
              </a:spcAft>
              <a:buSzPts val="1800"/>
              <a:buChar char="●"/>
            </a:pPr>
            <a:r>
              <a:rPr lang="en"/>
              <a:t>Build database - 2 days.</a:t>
            </a:r>
            <a:endParaRPr/>
          </a:p>
          <a:p>
            <a:pPr indent="-342900" lvl="0" marL="457200" rtl="0" algn="l">
              <a:lnSpc>
                <a:spcPct val="100000"/>
              </a:lnSpc>
              <a:spcBef>
                <a:spcPts val="0"/>
              </a:spcBef>
              <a:spcAft>
                <a:spcPts val="0"/>
              </a:spcAft>
              <a:buSzPts val="1800"/>
              <a:buChar char="●"/>
            </a:pPr>
            <a:r>
              <a:rPr lang="en"/>
              <a:t>Write code - 4 days.</a:t>
            </a:r>
            <a:endParaRPr/>
          </a:p>
          <a:p>
            <a:pPr indent="-342900" lvl="0" marL="457200" rtl="0" algn="l">
              <a:lnSpc>
                <a:spcPct val="100000"/>
              </a:lnSpc>
              <a:spcBef>
                <a:spcPts val="0"/>
              </a:spcBef>
              <a:spcAft>
                <a:spcPts val="0"/>
              </a:spcAft>
              <a:buSzPts val="1800"/>
              <a:buChar char="●"/>
            </a:pPr>
            <a:r>
              <a:rPr lang="en"/>
              <a:t>Build test data - 1 day.</a:t>
            </a:r>
            <a:endParaRPr/>
          </a:p>
          <a:p>
            <a:pPr indent="-342900" lvl="0" marL="457200" rtl="0" algn="l">
              <a:lnSpc>
                <a:spcPct val="100000"/>
              </a:lnSpc>
              <a:spcBef>
                <a:spcPts val="0"/>
              </a:spcBef>
              <a:spcAft>
                <a:spcPts val="0"/>
              </a:spcAft>
              <a:buSzPts val="1800"/>
              <a:buChar char="●"/>
            </a:pPr>
            <a:r>
              <a:rPr lang="en"/>
              <a:t>Perform acceptance tests with users - 1 day.</a:t>
            </a:r>
            <a:endParaRPr/>
          </a:p>
          <a:p>
            <a:pPr indent="-342900" lvl="0" marL="457200" rtl="0" algn="l">
              <a:lnSpc>
                <a:spcPct val="100000"/>
              </a:lnSpc>
              <a:spcBef>
                <a:spcPts val="0"/>
              </a:spcBef>
              <a:spcAft>
                <a:spcPts val="0"/>
              </a:spcAft>
              <a:buSzPts val="1800"/>
              <a:buChar char="●"/>
            </a:pPr>
            <a:r>
              <a:rPr lang="en"/>
              <a:t>Perform team introspection - 1 day.	</a:t>
            </a:r>
            <a:endParaRPr/>
          </a:p>
          <a:p>
            <a:pPr indent="-342900" lvl="0" marL="457200" rtl="0" algn="l">
              <a:lnSpc>
                <a:spcPct val="100000"/>
              </a:lnSpc>
              <a:spcBef>
                <a:spcPts val="0"/>
              </a:spcBef>
              <a:spcAft>
                <a:spcPts val="0"/>
              </a:spcAft>
              <a:buSzPts val="1800"/>
              <a:buChar char="●"/>
            </a:pPr>
            <a:r>
              <a:rPr lang="en"/>
              <a:t>Set up user “simulated live environment” - 2 days.</a:t>
            </a:r>
            <a:endParaRPr/>
          </a:p>
          <a:p>
            <a:pPr indent="-342900" lvl="0" marL="457200" rtl="0" algn="l">
              <a:lnSpc>
                <a:spcPct val="100000"/>
              </a:lnSpc>
              <a:spcBef>
                <a:spcPts val="0"/>
              </a:spcBef>
              <a:spcAft>
                <a:spcPts val="0"/>
              </a:spcAft>
              <a:buSzPts val="1800"/>
              <a:buChar char="●"/>
            </a:pPr>
            <a:r>
              <a:rPr lang="en"/>
              <a:t>Test in “simulated live environment” - 1 day.</a:t>
            </a:r>
            <a:endParaRPr/>
          </a:p>
          <a:p>
            <a:pPr indent="-342900" lvl="0" marL="457200" rtl="0" algn="l">
              <a:lnSpc>
                <a:spcPct val="100000"/>
              </a:lnSpc>
              <a:spcBef>
                <a:spcPts val="0"/>
              </a:spcBef>
              <a:spcAft>
                <a:spcPts val="0"/>
              </a:spcAft>
              <a:buSzPts val="1800"/>
              <a:buChar char="●"/>
            </a:pPr>
            <a:r>
              <a:rPr lang="en"/>
              <a:t>Release accepted version - 1 day.</a:t>
            </a:r>
            <a:endParaRPr/>
          </a:p>
        </p:txBody>
      </p:sp>
      <p:pic>
        <p:nvPicPr>
          <p:cNvPr id="459" name="Google Shape;459;p73"/>
          <p:cNvPicPr preferRelativeResize="0"/>
          <p:nvPr/>
        </p:nvPicPr>
        <p:blipFill>
          <a:blip r:embed="rId3">
            <a:alphaModFix/>
          </a:blip>
          <a:stretch>
            <a:fillRect/>
          </a:stretch>
        </p:blipFill>
        <p:spPr>
          <a:xfrm>
            <a:off x="6633263" y="2820325"/>
            <a:ext cx="2199025" cy="2199025"/>
          </a:xfrm>
          <a:prstGeom prst="rect">
            <a:avLst/>
          </a:prstGeom>
          <a:noFill/>
          <a:ln>
            <a:noFill/>
          </a:ln>
        </p:spPr>
      </p:pic>
      <p:pic>
        <p:nvPicPr>
          <p:cNvPr id="460" name="Google Shape;460;p73"/>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Principles</a:t>
            </a:r>
            <a:endParaRPr/>
          </a:p>
        </p:txBody>
      </p:sp>
      <p:sp>
        <p:nvSpPr>
          <p:cNvPr id="143" name="Google Shape;143;p29"/>
          <p:cNvSpPr txBox="1"/>
          <p:nvPr>
            <p:ph idx="1" type="body"/>
          </p:nvPr>
        </p:nvSpPr>
        <p:spPr>
          <a:xfrm>
            <a:off x="86025" y="1530325"/>
            <a:ext cx="3187500" cy="27246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High quality work</a:t>
            </a:r>
            <a:endParaRPr sz="2400"/>
          </a:p>
          <a:p>
            <a:pPr indent="-381000" lvl="0" marL="457200" rtl="0" algn="l">
              <a:spcBef>
                <a:spcPts val="0"/>
              </a:spcBef>
              <a:spcAft>
                <a:spcPts val="0"/>
              </a:spcAft>
              <a:buSzPts val="2400"/>
              <a:buChar char="●"/>
            </a:pPr>
            <a:r>
              <a:rPr lang="en" sz="2400"/>
              <a:t>Confidentiality</a:t>
            </a:r>
            <a:endParaRPr sz="2400"/>
          </a:p>
          <a:p>
            <a:pPr indent="-381000" lvl="0" marL="457200" rtl="0" algn="l">
              <a:spcBef>
                <a:spcPts val="0"/>
              </a:spcBef>
              <a:spcAft>
                <a:spcPts val="0"/>
              </a:spcAft>
              <a:buSzPts val="2400"/>
              <a:buChar char="●"/>
            </a:pPr>
            <a:r>
              <a:rPr lang="en" sz="2400"/>
              <a:t>Professionalism</a:t>
            </a:r>
            <a:endParaRPr sz="2400"/>
          </a:p>
          <a:p>
            <a:pPr indent="-381000" lvl="0" marL="457200" rtl="0" algn="l">
              <a:spcBef>
                <a:spcPts val="0"/>
              </a:spcBef>
              <a:spcAft>
                <a:spcPts val="0"/>
              </a:spcAft>
              <a:buSzPts val="2400"/>
              <a:buChar char="●"/>
            </a:pPr>
            <a:r>
              <a:rPr lang="en" sz="2400"/>
              <a:t>Honesty</a:t>
            </a:r>
            <a:endParaRPr sz="2400"/>
          </a:p>
          <a:p>
            <a:pPr indent="-381000" lvl="0" marL="457200" rtl="0" algn="l">
              <a:spcBef>
                <a:spcPts val="0"/>
              </a:spcBef>
              <a:spcAft>
                <a:spcPts val="0"/>
              </a:spcAft>
              <a:buSzPts val="2400"/>
              <a:buChar char="●"/>
            </a:pPr>
            <a:r>
              <a:rPr lang="en" sz="2400"/>
              <a:t>Trustworthiness</a:t>
            </a:r>
            <a:endParaRPr sz="2400"/>
          </a:p>
        </p:txBody>
      </p:sp>
      <p:pic>
        <p:nvPicPr>
          <p:cNvPr id="144" name="Google Shape;144;p29"/>
          <p:cNvPicPr preferRelativeResize="0"/>
          <p:nvPr/>
        </p:nvPicPr>
        <p:blipFill>
          <a:blip r:embed="rId3">
            <a:alphaModFix/>
          </a:blip>
          <a:stretch>
            <a:fillRect/>
          </a:stretch>
        </p:blipFill>
        <p:spPr>
          <a:xfrm>
            <a:off x="3515054" y="1530375"/>
            <a:ext cx="5449048" cy="2724500"/>
          </a:xfrm>
          <a:prstGeom prst="rect">
            <a:avLst/>
          </a:prstGeom>
          <a:noFill/>
          <a:ln>
            <a:noFill/>
          </a:ln>
        </p:spPr>
      </p:pic>
      <p:pic>
        <p:nvPicPr>
          <p:cNvPr id="145" name="Google Shape;145;p29"/>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pic>
        <p:nvPicPr>
          <p:cNvPr id="465" name="Google Shape;465;p74"/>
          <p:cNvPicPr preferRelativeResize="0"/>
          <p:nvPr/>
        </p:nvPicPr>
        <p:blipFill>
          <a:blip r:embed="rId3">
            <a:alphaModFix/>
          </a:blip>
          <a:stretch>
            <a:fillRect/>
          </a:stretch>
        </p:blipFill>
        <p:spPr>
          <a:xfrm>
            <a:off x="1083612" y="0"/>
            <a:ext cx="8060375" cy="5047901"/>
          </a:xfrm>
          <a:prstGeom prst="rect">
            <a:avLst/>
          </a:prstGeom>
          <a:noFill/>
          <a:ln>
            <a:noFill/>
          </a:ln>
        </p:spPr>
      </p:pic>
      <p:sp>
        <p:nvSpPr>
          <p:cNvPr id="466" name="Google Shape;466;p74"/>
          <p:cNvSpPr txBox="1"/>
          <p:nvPr>
            <p:ph type="title"/>
          </p:nvPr>
        </p:nvSpPr>
        <p:spPr>
          <a:xfrm rot="-5400000">
            <a:off x="-1412450" y="2622625"/>
            <a:ext cx="3813900" cy="86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Gantt Chart</a:t>
            </a:r>
            <a:endParaRPr/>
          </a:p>
        </p:txBody>
      </p:sp>
      <p:pic>
        <p:nvPicPr>
          <p:cNvPr id="467" name="Google Shape;467;p74"/>
          <p:cNvPicPr preferRelativeResize="0"/>
          <p:nvPr/>
        </p:nvPicPr>
        <p:blipFill rotWithShape="1">
          <a:blip r:embed="rId4">
            <a:alphaModFix/>
          </a:blip>
          <a:srcRect b="0" l="0" r="0" t="0"/>
          <a:stretch/>
        </p:blipFill>
        <p:spPr>
          <a:xfrm>
            <a:off x="0" y="0"/>
            <a:ext cx="1160983" cy="1147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pic>
        <p:nvPicPr>
          <p:cNvPr id="473" name="Google Shape;473;p75"/>
          <p:cNvPicPr preferRelativeResize="0"/>
          <p:nvPr/>
        </p:nvPicPr>
        <p:blipFill>
          <a:blip r:embed="rId3">
            <a:alphaModFix/>
          </a:blip>
          <a:stretch>
            <a:fillRect/>
          </a:stretch>
        </p:blipFill>
        <p:spPr>
          <a:xfrm>
            <a:off x="0" y="1354663"/>
            <a:ext cx="4614344" cy="3691475"/>
          </a:xfrm>
          <a:prstGeom prst="rect">
            <a:avLst/>
          </a:prstGeom>
          <a:noFill/>
          <a:ln>
            <a:noFill/>
          </a:ln>
        </p:spPr>
      </p:pic>
      <p:pic>
        <p:nvPicPr>
          <p:cNvPr id="474" name="Google Shape;474;p75"/>
          <p:cNvPicPr preferRelativeResize="0"/>
          <p:nvPr/>
        </p:nvPicPr>
        <p:blipFill>
          <a:blip r:embed="rId3">
            <a:alphaModFix/>
          </a:blip>
          <a:stretch>
            <a:fillRect/>
          </a:stretch>
        </p:blipFill>
        <p:spPr>
          <a:xfrm>
            <a:off x="4572000" y="1354663"/>
            <a:ext cx="4614344" cy="3691475"/>
          </a:xfrm>
          <a:prstGeom prst="rect">
            <a:avLst/>
          </a:prstGeom>
          <a:noFill/>
          <a:ln>
            <a:noFill/>
          </a:ln>
        </p:spPr>
      </p:pic>
      <p:pic>
        <p:nvPicPr>
          <p:cNvPr id="475" name="Google Shape;475;p75"/>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Terms</a:t>
            </a:r>
            <a:endParaRPr/>
          </a:p>
        </p:txBody>
      </p:sp>
      <p:sp>
        <p:nvSpPr>
          <p:cNvPr id="151" name="Google Shape;151;p30"/>
          <p:cNvSpPr txBox="1"/>
          <p:nvPr>
            <p:ph idx="1" type="body"/>
          </p:nvPr>
        </p:nvSpPr>
        <p:spPr>
          <a:xfrm>
            <a:off x="311700" y="1225225"/>
            <a:ext cx="4260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t>On the Spot</a:t>
            </a:r>
            <a:endParaRPr b="1" sz="2000" u="sng"/>
          </a:p>
          <a:p>
            <a:pPr indent="-355600" lvl="0" marL="457200" rtl="0" algn="l">
              <a:spcBef>
                <a:spcPts val="0"/>
              </a:spcBef>
              <a:spcAft>
                <a:spcPts val="0"/>
              </a:spcAft>
              <a:buSzPts val="2000"/>
              <a:buChar char="●"/>
            </a:pPr>
            <a:r>
              <a:rPr lang="en" sz="2000"/>
              <a:t>Courier</a:t>
            </a:r>
            <a:endParaRPr sz="2000"/>
          </a:p>
          <a:p>
            <a:pPr indent="-355600" lvl="0" marL="457200" rtl="0" algn="l">
              <a:spcBef>
                <a:spcPts val="0"/>
              </a:spcBef>
              <a:spcAft>
                <a:spcPts val="0"/>
              </a:spcAft>
              <a:buSzPts val="2000"/>
              <a:buChar char="●"/>
            </a:pPr>
            <a:r>
              <a:rPr lang="en" sz="2000"/>
              <a:t>Client</a:t>
            </a:r>
            <a:endParaRPr sz="2000"/>
          </a:p>
          <a:p>
            <a:pPr indent="-355600" lvl="0" marL="457200" rtl="0" algn="l">
              <a:spcBef>
                <a:spcPts val="0"/>
              </a:spcBef>
              <a:spcAft>
                <a:spcPts val="0"/>
              </a:spcAft>
              <a:buSzPts val="2000"/>
              <a:buChar char="●"/>
            </a:pPr>
            <a:r>
              <a:rPr lang="en" sz="2000"/>
              <a:t>Parcel</a:t>
            </a:r>
            <a:endParaRPr sz="2000"/>
          </a:p>
          <a:p>
            <a:pPr indent="-355600" lvl="0" marL="457200" rtl="0" algn="l">
              <a:spcBef>
                <a:spcPts val="0"/>
              </a:spcBef>
              <a:spcAft>
                <a:spcPts val="0"/>
              </a:spcAft>
              <a:buSzPts val="2000"/>
              <a:buChar char="●"/>
            </a:pPr>
            <a:r>
              <a:rPr lang="en" sz="2000"/>
              <a:t>Delivery</a:t>
            </a:r>
            <a:endParaRPr sz="2000"/>
          </a:p>
          <a:p>
            <a:pPr indent="-355600" lvl="0" marL="457200" rtl="0" algn="l">
              <a:spcBef>
                <a:spcPts val="0"/>
              </a:spcBef>
              <a:spcAft>
                <a:spcPts val="0"/>
              </a:spcAft>
              <a:buSzPts val="2000"/>
              <a:buChar char="●"/>
            </a:pPr>
            <a:r>
              <a:rPr lang="en" sz="2000"/>
              <a:t>Route</a:t>
            </a:r>
            <a:endParaRPr sz="2000"/>
          </a:p>
          <a:p>
            <a:pPr indent="-355600" lvl="0" marL="457200" rtl="0" algn="l">
              <a:spcBef>
                <a:spcPts val="0"/>
              </a:spcBef>
              <a:spcAft>
                <a:spcPts val="0"/>
              </a:spcAft>
              <a:buSzPts val="2000"/>
              <a:buChar char="●"/>
            </a:pPr>
            <a:r>
              <a:rPr lang="en" sz="2000"/>
              <a:t>Warehouse</a:t>
            </a:r>
            <a:endParaRPr sz="2000"/>
          </a:p>
          <a:p>
            <a:pPr indent="-355600" lvl="0" marL="457200" rtl="0" algn="l">
              <a:spcBef>
                <a:spcPts val="0"/>
              </a:spcBef>
              <a:spcAft>
                <a:spcPts val="0"/>
              </a:spcAft>
              <a:buSzPts val="2000"/>
              <a:buChar char="●"/>
            </a:pPr>
            <a:r>
              <a:rPr lang="en" sz="2000"/>
              <a:t>Signature</a:t>
            </a:r>
            <a:endParaRPr sz="2000"/>
          </a:p>
          <a:p>
            <a:pPr indent="-355600" lvl="0" marL="457200" rtl="0" algn="l">
              <a:spcBef>
                <a:spcPts val="0"/>
              </a:spcBef>
              <a:spcAft>
                <a:spcPts val="0"/>
              </a:spcAft>
              <a:buSzPts val="2000"/>
              <a:buChar char="●"/>
            </a:pPr>
            <a:r>
              <a:rPr lang="en" sz="2000"/>
              <a:t>Delivery Truck</a:t>
            </a:r>
            <a:endParaRPr sz="2000"/>
          </a:p>
          <a:p>
            <a:pPr indent="-355600" lvl="0" marL="457200" rtl="0" algn="l">
              <a:spcBef>
                <a:spcPts val="0"/>
              </a:spcBef>
              <a:spcAft>
                <a:spcPts val="0"/>
              </a:spcAft>
              <a:buSzPts val="2000"/>
              <a:buChar char="●"/>
            </a:pPr>
            <a:r>
              <a:rPr lang="en" sz="2000"/>
              <a:t>Commissioner</a:t>
            </a:r>
            <a:endParaRPr sz="2000"/>
          </a:p>
          <a:p>
            <a:pPr indent="0" lvl="0" marL="0" rtl="0" algn="l">
              <a:spcBef>
                <a:spcPts val="0"/>
              </a:spcBef>
              <a:spcAft>
                <a:spcPts val="0"/>
              </a:spcAft>
              <a:buNone/>
            </a:pPr>
            <a:r>
              <a:t/>
            </a:r>
            <a:endParaRPr/>
          </a:p>
        </p:txBody>
      </p:sp>
      <p:pic>
        <p:nvPicPr>
          <p:cNvPr id="152" name="Google Shape;152;p30"/>
          <p:cNvPicPr preferRelativeResize="0"/>
          <p:nvPr/>
        </p:nvPicPr>
        <p:blipFill rotWithShape="1">
          <a:blip r:embed="rId3">
            <a:alphaModFix/>
          </a:blip>
          <a:srcRect b="0" l="0" r="0" t="0"/>
          <a:stretch/>
        </p:blipFill>
        <p:spPr>
          <a:xfrm>
            <a:off x="7865400" y="0"/>
            <a:ext cx="1278600" cy="1264275"/>
          </a:xfrm>
          <a:prstGeom prst="rect">
            <a:avLst/>
          </a:prstGeom>
          <a:noFill/>
          <a:ln>
            <a:noFill/>
          </a:ln>
        </p:spPr>
      </p:pic>
      <p:sp>
        <p:nvSpPr>
          <p:cNvPr id="153" name="Google Shape;153;p30"/>
          <p:cNvSpPr txBox="1"/>
          <p:nvPr/>
        </p:nvSpPr>
        <p:spPr>
          <a:xfrm>
            <a:off x="4572000" y="11472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u="sng">
                <a:solidFill>
                  <a:schemeClr val="dk1"/>
                </a:solidFill>
                <a:latin typeface="Open Sans"/>
                <a:ea typeface="Open Sans"/>
                <a:cs typeface="Open Sans"/>
                <a:sym typeface="Open Sans"/>
              </a:rPr>
              <a:t>System</a:t>
            </a:r>
            <a:endParaRPr b="1" sz="2000" u="sng">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FURPS+</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Hypertext Transfer Protocol Secure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Log</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System</a:t>
            </a:r>
            <a:endParaRPr sz="2000">
              <a:solidFill>
                <a:schemeClr val="dk1"/>
              </a:solidFill>
              <a:latin typeface="Open Sans"/>
              <a:ea typeface="Open Sans"/>
              <a:cs typeface="Open Sans"/>
              <a:sym typeface="Open Sans"/>
            </a:endParaRPr>
          </a:p>
        </p:txBody>
      </p:sp>
      <p:pic>
        <p:nvPicPr>
          <p:cNvPr id="154" name="Google Shape;154;p30"/>
          <p:cNvPicPr preferRelativeResize="0"/>
          <p:nvPr/>
        </p:nvPicPr>
        <p:blipFill>
          <a:blip r:embed="rId4">
            <a:alphaModFix/>
          </a:blip>
          <a:stretch>
            <a:fillRect/>
          </a:stretch>
        </p:blipFill>
        <p:spPr>
          <a:xfrm>
            <a:off x="6855488" y="2986000"/>
            <a:ext cx="2085975" cy="2000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Stakeholders</a:t>
            </a:r>
            <a:endParaRPr/>
          </a:p>
        </p:txBody>
      </p:sp>
      <p:sp>
        <p:nvSpPr>
          <p:cNvPr id="160" name="Google Shape;160;p31"/>
          <p:cNvSpPr txBox="1"/>
          <p:nvPr>
            <p:ph idx="1" type="body"/>
          </p:nvPr>
        </p:nvSpPr>
        <p:spPr>
          <a:xfrm>
            <a:off x="311700" y="1147225"/>
            <a:ext cx="42603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u="sng"/>
              <a:t>Current</a:t>
            </a:r>
            <a:endParaRPr sz="2400" u="sng"/>
          </a:p>
          <a:p>
            <a:pPr indent="-381000" lvl="0" marL="457200" rtl="0" algn="l">
              <a:spcBef>
                <a:spcPts val="0"/>
              </a:spcBef>
              <a:spcAft>
                <a:spcPts val="0"/>
              </a:spcAft>
              <a:buSzPts val="2400"/>
              <a:buChar char="●"/>
            </a:pPr>
            <a:r>
              <a:rPr lang="en" sz="2400"/>
              <a:t>Commissioner</a:t>
            </a:r>
            <a:endParaRPr sz="2400"/>
          </a:p>
          <a:p>
            <a:pPr indent="-381000" lvl="0" marL="457200" rtl="0" algn="l">
              <a:spcBef>
                <a:spcPts val="0"/>
              </a:spcBef>
              <a:spcAft>
                <a:spcPts val="0"/>
              </a:spcAft>
              <a:buSzPts val="2400"/>
              <a:buChar char="●"/>
            </a:pPr>
            <a:r>
              <a:rPr lang="en" sz="2400"/>
              <a:t>Warehouse coordinator</a:t>
            </a:r>
            <a:endParaRPr sz="2400"/>
          </a:p>
          <a:p>
            <a:pPr indent="-381000" lvl="0" marL="457200" rtl="0" algn="l">
              <a:spcBef>
                <a:spcPts val="0"/>
              </a:spcBef>
              <a:spcAft>
                <a:spcPts val="0"/>
              </a:spcAft>
              <a:buSzPts val="2400"/>
              <a:buChar char="●"/>
            </a:pPr>
            <a:r>
              <a:rPr lang="en" sz="2400"/>
              <a:t>Delivery drivers</a:t>
            </a:r>
            <a:endParaRPr sz="2400"/>
          </a:p>
          <a:p>
            <a:pPr indent="-381000" lvl="0" marL="457200" rtl="0" algn="l">
              <a:spcBef>
                <a:spcPts val="0"/>
              </a:spcBef>
              <a:spcAft>
                <a:spcPts val="0"/>
              </a:spcAft>
              <a:buSzPts val="2400"/>
              <a:buChar char="●"/>
            </a:pPr>
            <a:r>
              <a:rPr lang="en" sz="2400"/>
              <a:t>Customers</a:t>
            </a:r>
            <a:endParaRPr sz="2400"/>
          </a:p>
          <a:p>
            <a:pPr indent="-381000" lvl="0" marL="457200" rtl="0" algn="l">
              <a:spcBef>
                <a:spcPts val="0"/>
              </a:spcBef>
              <a:spcAft>
                <a:spcPts val="0"/>
              </a:spcAft>
              <a:buSzPts val="2400"/>
              <a:buChar char="●"/>
            </a:pPr>
            <a:r>
              <a:rPr lang="en" sz="2400"/>
              <a:t>IT Technicians</a:t>
            </a:r>
            <a:endParaRPr sz="2400"/>
          </a:p>
        </p:txBody>
      </p:sp>
      <p:pic>
        <p:nvPicPr>
          <p:cNvPr id="161" name="Google Shape;161;p31"/>
          <p:cNvPicPr preferRelativeResize="0"/>
          <p:nvPr/>
        </p:nvPicPr>
        <p:blipFill rotWithShape="1">
          <a:blip r:embed="rId3">
            <a:alphaModFix/>
          </a:blip>
          <a:srcRect b="0" l="0" r="0" t="0"/>
          <a:stretch/>
        </p:blipFill>
        <p:spPr>
          <a:xfrm>
            <a:off x="7865400" y="0"/>
            <a:ext cx="1278600" cy="1264275"/>
          </a:xfrm>
          <a:prstGeom prst="rect">
            <a:avLst/>
          </a:prstGeom>
          <a:noFill/>
          <a:ln>
            <a:noFill/>
          </a:ln>
        </p:spPr>
      </p:pic>
      <p:sp>
        <p:nvSpPr>
          <p:cNvPr id="162" name="Google Shape;162;p31"/>
          <p:cNvSpPr txBox="1"/>
          <p:nvPr/>
        </p:nvSpPr>
        <p:spPr>
          <a:xfrm>
            <a:off x="4254400" y="1147225"/>
            <a:ext cx="4302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u="sng">
                <a:solidFill>
                  <a:schemeClr val="dk1"/>
                </a:solidFill>
                <a:latin typeface="Open Sans"/>
                <a:ea typeface="Open Sans"/>
                <a:cs typeface="Open Sans"/>
                <a:sym typeface="Open Sans"/>
              </a:rPr>
              <a:t>Potential Stakeholders:</a:t>
            </a:r>
            <a:endParaRPr sz="2400" u="sng">
              <a:solidFill>
                <a:schemeClr val="dk1"/>
              </a:solidFill>
              <a:latin typeface="Open Sans"/>
              <a:ea typeface="Open Sans"/>
              <a:cs typeface="Open Sans"/>
              <a:sym typeface="Open Sans"/>
            </a:endParaRPr>
          </a:p>
          <a:p>
            <a:pPr indent="-381000" lvl="0" marL="914400" rtl="0" algn="l">
              <a:lnSpc>
                <a:spcPct val="115000"/>
              </a:lnSpc>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Potential investors</a:t>
            </a:r>
            <a:endParaRPr sz="2400">
              <a:solidFill>
                <a:schemeClr val="dk1"/>
              </a:solidFill>
              <a:latin typeface="Open Sans"/>
              <a:ea typeface="Open Sans"/>
              <a:cs typeface="Open Sans"/>
              <a:sym typeface="Open Sans"/>
            </a:endParaRPr>
          </a:p>
          <a:p>
            <a:pPr indent="-381000" lvl="0" marL="914400" rtl="0" algn="l">
              <a:lnSpc>
                <a:spcPct val="115000"/>
              </a:lnSpc>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Customer service representatives</a:t>
            </a:r>
            <a:endParaRPr sz="2400">
              <a:solidFill>
                <a:schemeClr val="dk1"/>
              </a:solidFill>
              <a:latin typeface="Open Sans"/>
              <a:ea typeface="Open Sans"/>
              <a:cs typeface="Open Sans"/>
              <a:sym typeface="Open Sans"/>
            </a:endParaRPr>
          </a:p>
          <a:p>
            <a:pPr indent="-381000" lvl="0" marL="914400" rtl="0" algn="l">
              <a:lnSpc>
                <a:spcPct val="115000"/>
              </a:lnSpc>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Managers</a:t>
            </a:r>
            <a:endParaRPr sz="2400">
              <a:solidFill>
                <a:schemeClr val="dk1"/>
              </a:solidFill>
              <a:latin typeface="Open Sans"/>
              <a:ea typeface="Open Sans"/>
              <a:cs typeface="Open Sans"/>
              <a:sym typeface="Open Sans"/>
            </a:endParaRPr>
          </a:p>
          <a:p>
            <a:pPr indent="-381000" lvl="0" marL="914400" rtl="0" algn="l">
              <a:lnSpc>
                <a:spcPct val="115000"/>
              </a:lnSpc>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Future employees</a:t>
            </a:r>
            <a:endParaRPr sz="2400">
              <a:solidFill>
                <a:schemeClr val="dk1"/>
              </a:solidFill>
              <a:latin typeface="Open Sans"/>
              <a:ea typeface="Open Sans"/>
              <a:cs typeface="Open Sans"/>
              <a:sym typeface="Open Sans"/>
            </a:endParaRPr>
          </a:p>
          <a:p>
            <a:pPr indent="-381000" lvl="0" marL="914400" rtl="0" algn="l">
              <a:lnSpc>
                <a:spcPct val="115000"/>
              </a:lnSpc>
              <a:spcBef>
                <a:spcPts val="0"/>
              </a:spcBef>
              <a:spcAft>
                <a:spcPts val="0"/>
              </a:spcAft>
              <a:buClr>
                <a:schemeClr val="dk1"/>
              </a:buClr>
              <a:buSzPts val="2400"/>
              <a:buFont typeface="Open Sans"/>
              <a:buChar char="●"/>
            </a:pPr>
            <a:r>
              <a:rPr lang="en" sz="2400">
                <a:solidFill>
                  <a:schemeClr val="dk1"/>
                </a:solidFill>
                <a:latin typeface="Open Sans"/>
                <a:ea typeface="Open Sans"/>
                <a:cs typeface="Open Sans"/>
                <a:sym typeface="Open Sans"/>
              </a:rPr>
              <a:t>Potential customers</a:t>
            </a:r>
            <a:endParaRPr sz="2400">
              <a:solidFill>
                <a:schemeClr val="dk1"/>
              </a:solidFill>
              <a:latin typeface="Open Sans"/>
              <a:ea typeface="Open Sans"/>
              <a:cs typeface="Open Sans"/>
              <a:sym typeface="Open Sans"/>
            </a:endParaRPr>
          </a:p>
        </p:txBody>
      </p:sp>
      <p:pic>
        <p:nvPicPr>
          <p:cNvPr id="163" name="Google Shape;163;p31"/>
          <p:cNvPicPr preferRelativeResize="0"/>
          <p:nvPr/>
        </p:nvPicPr>
        <p:blipFill rotWithShape="1">
          <a:blip r:embed="rId4">
            <a:alphaModFix/>
          </a:blip>
          <a:srcRect b="13322" l="20937" r="22060" t="0"/>
          <a:stretch/>
        </p:blipFill>
        <p:spPr>
          <a:xfrm>
            <a:off x="2965850" y="3257750"/>
            <a:ext cx="1673075" cy="1834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 Research</a:t>
            </a:r>
            <a:endParaRPr/>
          </a:p>
        </p:txBody>
      </p:sp>
      <p:sp>
        <p:nvSpPr>
          <p:cNvPr id="169" name="Google Shape;169;p32"/>
          <p:cNvSpPr txBox="1"/>
          <p:nvPr>
            <p:ph idx="1" type="body"/>
          </p:nvPr>
        </p:nvSpPr>
        <p:spPr>
          <a:xfrm>
            <a:off x="4355775" y="1223675"/>
            <a:ext cx="4260300" cy="3354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Individuals affected by or contributing to the courier process:</a:t>
            </a:r>
            <a:endParaRPr sz="2100"/>
          </a:p>
          <a:p>
            <a:pPr indent="-349250" lvl="1" marL="914400" rtl="0" algn="l">
              <a:spcBef>
                <a:spcPts val="0"/>
              </a:spcBef>
              <a:spcAft>
                <a:spcPts val="0"/>
              </a:spcAft>
              <a:buSzPts val="1900"/>
              <a:buChar char="○"/>
            </a:pPr>
            <a:r>
              <a:rPr lang="en" sz="1900"/>
              <a:t>Delivery drivers</a:t>
            </a:r>
            <a:endParaRPr sz="1900"/>
          </a:p>
          <a:p>
            <a:pPr indent="-349250" lvl="1" marL="914400" rtl="0" algn="l">
              <a:spcBef>
                <a:spcPts val="0"/>
              </a:spcBef>
              <a:spcAft>
                <a:spcPts val="0"/>
              </a:spcAft>
              <a:buSzPts val="1900"/>
              <a:buChar char="○"/>
            </a:pPr>
            <a:r>
              <a:rPr lang="en" sz="1900"/>
              <a:t>Warehouse employees</a:t>
            </a:r>
            <a:endParaRPr sz="1900"/>
          </a:p>
          <a:p>
            <a:pPr indent="-349250" lvl="1" marL="914400" rtl="0" algn="l">
              <a:spcBef>
                <a:spcPts val="0"/>
              </a:spcBef>
              <a:spcAft>
                <a:spcPts val="0"/>
              </a:spcAft>
              <a:buSzPts val="1900"/>
              <a:buChar char="○"/>
            </a:pPr>
            <a:r>
              <a:rPr lang="en" sz="1900"/>
              <a:t>Owner</a:t>
            </a:r>
            <a:endParaRPr sz="1900"/>
          </a:p>
          <a:p>
            <a:pPr indent="-349250" lvl="1" marL="914400" rtl="0" algn="l">
              <a:spcBef>
                <a:spcPts val="0"/>
              </a:spcBef>
              <a:spcAft>
                <a:spcPts val="0"/>
              </a:spcAft>
              <a:buSzPts val="1900"/>
              <a:buChar char="○"/>
            </a:pPr>
            <a:r>
              <a:rPr lang="en" sz="1900"/>
              <a:t>Clients</a:t>
            </a:r>
            <a:endParaRPr sz="1900"/>
          </a:p>
        </p:txBody>
      </p:sp>
      <p:sp>
        <p:nvSpPr>
          <p:cNvPr id="170" name="Google Shape;170;p32"/>
          <p:cNvSpPr txBox="1"/>
          <p:nvPr>
            <p:ph idx="1" type="body"/>
          </p:nvPr>
        </p:nvSpPr>
        <p:spPr>
          <a:xfrm>
            <a:off x="158200" y="1223675"/>
            <a:ext cx="4260300" cy="3354000"/>
          </a:xfrm>
          <a:prstGeom prst="rect">
            <a:avLst/>
          </a:prstGeom>
        </p:spPr>
        <p:txBody>
          <a:bodyPr anchorCtr="0" anchor="t" bIns="91425" lIns="91425" spcFirstLastPara="1" rIns="91425" wrap="square" tIns="91425">
            <a:noAutofit/>
          </a:bodyPr>
          <a:lstStyle/>
          <a:p>
            <a:pPr indent="-361950" lvl="0" marL="457200" marR="0" rtl="0" algn="l">
              <a:lnSpc>
                <a:spcPct val="115000"/>
              </a:lnSpc>
              <a:spcBef>
                <a:spcPts val="0"/>
              </a:spcBef>
              <a:spcAft>
                <a:spcPts val="0"/>
              </a:spcAft>
              <a:buClr>
                <a:schemeClr val="dk1"/>
              </a:buClr>
              <a:buSzPts val="2100"/>
              <a:buFont typeface="Open Sans"/>
              <a:buChar char="●"/>
            </a:pPr>
            <a:r>
              <a:rPr lang="en" sz="2100"/>
              <a:t>Objects or things involved in the courier process</a:t>
            </a:r>
            <a:endParaRPr sz="2100"/>
          </a:p>
          <a:p>
            <a:pPr indent="-349250" lvl="1" marL="914400" marR="0" rtl="0" algn="l">
              <a:lnSpc>
                <a:spcPct val="115000"/>
              </a:lnSpc>
              <a:spcBef>
                <a:spcPts val="0"/>
              </a:spcBef>
              <a:spcAft>
                <a:spcPts val="0"/>
              </a:spcAft>
              <a:buSzPts val="1900"/>
              <a:buChar char="○"/>
            </a:pPr>
            <a:r>
              <a:rPr lang="en" sz="1900"/>
              <a:t>Delivery trucks</a:t>
            </a:r>
            <a:endParaRPr sz="1900"/>
          </a:p>
          <a:p>
            <a:pPr indent="-349250" lvl="1" marL="914400" marR="0" rtl="0" algn="l">
              <a:lnSpc>
                <a:spcPct val="115000"/>
              </a:lnSpc>
              <a:spcBef>
                <a:spcPts val="0"/>
              </a:spcBef>
              <a:spcAft>
                <a:spcPts val="0"/>
              </a:spcAft>
              <a:buSzPts val="1900"/>
              <a:buChar char="○"/>
            </a:pPr>
            <a:r>
              <a:rPr lang="en" sz="1900"/>
              <a:t>Customers</a:t>
            </a:r>
            <a:endParaRPr sz="1900"/>
          </a:p>
          <a:p>
            <a:pPr indent="-349250" lvl="1" marL="914400" marR="0" rtl="0" algn="l">
              <a:lnSpc>
                <a:spcPct val="115000"/>
              </a:lnSpc>
              <a:spcBef>
                <a:spcPts val="0"/>
              </a:spcBef>
              <a:spcAft>
                <a:spcPts val="0"/>
              </a:spcAft>
              <a:buSzPts val="1900"/>
              <a:buChar char="○"/>
            </a:pPr>
            <a:r>
              <a:rPr lang="en" sz="1900"/>
              <a:t>Warehouse</a:t>
            </a:r>
            <a:endParaRPr sz="1900"/>
          </a:p>
          <a:p>
            <a:pPr indent="-349250" lvl="1" marL="914400" marR="0" rtl="0" algn="l">
              <a:lnSpc>
                <a:spcPct val="115000"/>
              </a:lnSpc>
              <a:spcBef>
                <a:spcPts val="0"/>
              </a:spcBef>
              <a:spcAft>
                <a:spcPts val="0"/>
              </a:spcAft>
              <a:buSzPts val="1900"/>
              <a:buChar char="○"/>
            </a:pPr>
            <a:r>
              <a:rPr lang="en" sz="1900"/>
              <a:t>Office</a:t>
            </a:r>
            <a:endParaRPr sz="1900"/>
          </a:p>
        </p:txBody>
      </p:sp>
      <p:pic>
        <p:nvPicPr>
          <p:cNvPr id="171" name="Google Shape;171;p32"/>
          <p:cNvPicPr preferRelativeResize="0"/>
          <p:nvPr/>
        </p:nvPicPr>
        <p:blipFill>
          <a:blip r:embed="rId3">
            <a:alphaModFix/>
          </a:blip>
          <a:stretch>
            <a:fillRect/>
          </a:stretch>
        </p:blipFill>
        <p:spPr>
          <a:xfrm>
            <a:off x="6208950" y="2950650"/>
            <a:ext cx="2935050" cy="2116325"/>
          </a:xfrm>
          <a:prstGeom prst="rect">
            <a:avLst/>
          </a:prstGeom>
          <a:noFill/>
          <a:ln>
            <a:noFill/>
          </a:ln>
        </p:spPr>
      </p:pic>
      <p:pic>
        <p:nvPicPr>
          <p:cNvPr id="172" name="Google Shape;172;p32"/>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System Research (cont.)</a:t>
            </a:r>
            <a:endParaRPr/>
          </a:p>
        </p:txBody>
      </p:sp>
      <p:sp>
        <p:nvSpPr>
          <p:cNvPr id="178" name="Google Shape;178;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Tasks associated with the courier process:</a:t>
            </a:r>
            <a:endParaRPr sz="2100"/>
          </a:p>
          <a:p>
            <a:pPr indent="-349250" lvl="1" marL="914400" rtl="0" algn="l">
              <a:spcBef>
                <a:spcPts val="0"/>
              </a:spcBef>
              <a:spcAft>
                <a:spcPts val="0"/>
              </a:spcAft>
              <a:buSzPts val="1900"/>
              <a:buChar char="○"/>
            </a:pPr>
            <a:r>
              <a:rPr lang="en" sz="1900"/>
              <a:t>Answering calls</a:t>
            </a:r>
            <a:endParaRPr sz="1900"/>
          </a:p>
          <a:p>
            <a:pPr indent="-349250" lvl="1" marL="914400" rtl="0" algn="l">
              <a:spcBef>
                <a:spcPts val="0"/>
              </a:spcBef>
              <a:spcAft>
                <a:spcPts val="0"/>
              </a:spcAft>
              <a:buSzPts val="1900"/>
              <a:buChar char="○"/>
            </a:pPr>
            <a:r>
              <a:rPr lang="en" sz="1900"/>
              <a:t>Pricing estimates</a:t>
            </a:r>
            <a:endParaRPr sz="1900"/>
          </a:p>
          <a:p>
            <a:pPr indent="-349250" lvl="1" marL="914400" rtl="0" algn="l">
              <a:spcBef>
                <a:spcPts val="0"/>
              </a:spcBef>
              <a:spcAft>
                <a:spcPts val="0"/>
              </a:spcAft>
              <a:buSzPts val="1900"/>
              <a:buChar char="○"/>
            </a:pPr>
            <a:r>
              <a:rPr lang="en" sz="1900"/>
              <a:t>Delivery estimates</a:t>
            </a:r>
            <a:endParaRPr sz="1900"/>
          </a:p>
          <a:p>
            <a:pPr indent="-349250" lvl="1" marL="914400" rtl="0" algn="l">
              <a:spcBef>
                <a:spcPts val="0"/>
              </a:spcBef>
              <a:spcAft>
                <a:spcPts val="0"/>
              </a:spcAft>
              <a:buSzPts val="1900"/>
              <a:buChar char="○"/>
            </a:pPr>
            <a:r>
              <a:rPr lang="en" sz="1900"/>
              <a:t>Delivery and pickup of parcels</a:t>
            </a:r>
            <a:endParaRPr sz="1900"/>
          </a:p>
          <a:p>
            <a:pPr indent="-349250" lvl="1" marL="914400" rtl="0" algn="l">
              <a:spcBef>
                <a:spcPts val="0"/>
              </a:spcBef>
              <a:spcAft>
                <a:spcPts val="0"/>
              </a:spcAft>
              <a:buSzPts val="1900"/>
              <a:buChar char="○"/>
            </a:pPr>
            <a:r>
              <a:rPr lang="en" sz="1900"/>
              <a:t>Organizing parcels</a:t>
            </a:r>
            <a:endParaRPr sz="1900"/>
          </a:p>
          <a:p>
            <a:pPr indent="0" lvl="0" marL="0" rtl="0" algn="l">
              <a:spcBef>
                <a:spcPts val="0"/>
              </a:spcBef>
              <a:spcAft>
                <a:spcPts val="0"/>
              </a:spcAft>
              <a:buNone/>
            </a:pPr>
            <a:r>
              <a:t/>
            </a:r>
            <a:endParaRPr/>
          </a:p>
        </p:txBody>
      </p:sp>
      <p:pic>
        <p:nvPicPr>
          <p:cNvPr id="179" name="Google Shape;179;p33"/>
          <p:cNvPicPr preferRelativeResize="0"/>
          <p:nvPr/>
        </p:nvPicPr>
        <p:blipFill>
          <a:blip r:embed="rId3">
            <a:alphaModFix/>
          </a:blip>
          <a:stretch>
            <a:fillRect/>
          </a:stretch>
        </p:blipFill>
        <p:spPr>
          <a:xfrm>
            <a:off x="6208950" y="2950650"/>
            <a:ext cx="2935050" cy="2116325"/>
          </a:xfrm>
          <a:prstGeom prst="rect">
            <a:avLst/>
          </a:prstGeom>
          <a:noFill/>
          <a:ln>
            <a:noFill/>
          </a:ln>
        </p:spPr>
      </p:pic>
      <p:pic>
        <p:nvPicPr>
          <p:cNvPr id="180" name="Google Shape;180;p33"/>
          <p:cNvPicPr preferRelativeResize="0"/>
          <p:nvPr/>
        </p:nvPicPr>
        <p:blipFill rotWithShape="1">
          <a:blip r:embed="rId4">
            <a:alphaModFix/>
          </a:blip>
          <a:srcRect b="0" l="0" r="0" t="0"/>
          <a:stretch/>
        </p:blipFill>
        <p:spPr>
          <a:xfrm>
            <a:off x="7865400" y="0"/>
            <a:ext cx="1278600" cy="1264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